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31.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43.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48.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4"/>
  </p:notesMasterIdLst>
  <p:sldIdLst>
    <p:sldId id="276" r:id="rId2"/>
    <p:sldId id="277" r:id="rId3"/>
    <p:sldId id="279" r:id="rId4"/>
    <p:sldId id="278" r:id="rId5"/>
    <p:sldId id="280" r:id="rId6"/>
    <p:sldId id="281" r:id="rId7"/>
    <p:sldId id="282" r:id="rId8"/>
    <p:sldId id="283" r:id="rId9"/>
    <p:sldId id="284" r:id="rId10"/>
    <p:sldId id="285" r:id="rId11"/>
    <p:sldId id="286" r:id="rId12"/>
    <p:sldId id="287" r:id="rId13"/>
    <p:sldId id="288" r:id="rId14"/>
    <p:sldId id="289" r:id="rId15"/>
    <p:sldId id="290" r:id="rId16"/>
    <p:sldId id="291" r:id="rId17"/>
    <p:sldId id="292" r:id="rId18"/>
    <p:sldId id="293" r:id="rId19"/>
    <p:sldId id="294" r:id="rId20"/>
    <p:sldId id="295" r:id="rId21"/>
    <p:sldId id="296" r:id="rId22"/>
    <p:sldId id="297" r:id="rId23"/>
    <p:sldId id="298" r:id="rId24"/>
    <p:sldId id="299" r:id="rId25"/>
    <p:sldId id="300" r:id="rId26"/>
    <p:sldId id="301" r:id="rId27"/>
    <p:sldId id="302" r:id="rId28"/>
    <p:sldId id="303" r:id="rId29"/>
    <p:sldId id="304" r:id="rId30"/>
    <p:sldId id="305" r:id="rId31"/>
    <p:sldId id="306" r:id="rId32"/>
    <p:sldId id="307" r:id="rId33"/>
    <p:sldId id="308" r:id="rId34"/>
    <p:sldId id="309" r:id="rId35"/>
    <p:sldId id="310" r:id="rId36"/>
    <p:sldId id="311" r:id="rId37"/>
    <p:sldId id="312" r:id="rId38"/>
    <p:sldId id="313" r:id="rId39"/>
    <p:sldId id="314" r:id="rId40"/>
    <p:sldId id="315" r:id="rId41"/>
    <p:sldId id="316" r:id="rId42"/>
    <p:sldId id="317" r:id="rId43"/>
    <p:sldId id="318" r:id="rId44"/>
    <p:sldId id="319" r:id="rId45"/>
    <p:sldId id="320" r:id="rId46"/>
    <p:sldId id="321" r:id="rId47"/>
    <p:sldId id="322" r:id="rId48"/>
    <p:sldId id="323" r:id="rId49"/>
    <p:sldId id="324" r:id="rId50"/>
    <p:sldId id="325" r:id="rId51"/>
    <p:sldId id="326" r:id="rId52"/>
    <p:sldId id="327" r:id="rId53"/>
    <p:sldId id="328" r:id="rId54"/>
    <p:sldId id="329" r:id="rId55"/>
    <p:sldId id="332" r:id="rId56"/>
    <p:sldId id="333" r:id="rId57"/>
    <p:sldId id="334" r:id="rId58"/>
    <p:sldId id="335" r:id="rId59"/>
    <p:sldId id="330" r:id="rId60"/>
    <p:sldId id="331" r:id="rId61"/>
    <p:sldId id="336" r:id="rId62"/>
    <p:sldId id="337" r:id="rId63"/>
    <p:sldId id="338" r:id="rId64"/>
    <p:sldId id="339" r:id="rId65"/>
    <p:sldId id="340" r:id="rId66"/>
    <p:sldId id="341" r:id="rId67"/>
    <p:sldId id="342" r:id="rId68"/>
    <p:sldId id="343" r:id="rId69"/>
    <p:sldId id="344" r:id="rId70"/>
    <p:sldId id="345" r:id="rId71"/>
    <p:sldId id="347" r:id="rId72"/>
    <p:sldId id="348" r:id="rId7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19" autoAdjust="0"/>
    <p:restoredTop sz="96288" autoAdjust="0"/>
  </p:normalViewPr>
  <p:slideViewPr>
    <p:cSldViewPr snapToGrid="0">
      <p:cViewPr varScale="1">
        <p:scale>
          <a:sx n="113" d="100"/>
          <a:sy n="113" d="100"/>
        </p:scale>
        <p:origin x="41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sz="1600" i="1" dirty="0"/>
              <a:t>Number of Labels Generated Compression</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lineChart>
        <c:grouping val="standard"/>
        <c:varyColors val="0"/>
        <c:ser>
          <c:idx val="0"/>
          <c:order val="0"/>
          <c:tx>
            <c:strRef>
              <c:f>Sheet1!$B$1</c:f>
              <c:strCache>
                <c:ptCount val="1"/>
                <c:pt idx="0">
                  <c:v># of '58' Label</c:v>
                </c:pt>
              </c:strCache>
            </c:strRef>
          </c:tx>
          <c:spPr>
            <a:ln w="28575" cap="rnd">
              <a:solidFill>
                <a:schemeClr val="accent1"/>
              </a:solidFill>
              <a:round/>
            </a:ln>
            <a:effectLst/>
          </c:spPr>
          <c:marker>
            <c:symbol val="none"/>
          </c:marker>
          <c:cat>
            <c:strRef>
              <c:f>Sheet1!$A$2:$A$6</c:f>
              <c:strCache>
                <c:ptCount val="5"/>
                <c:pt idx="0">
                  <c:v>k = 0</c:v>
                </c:pt>
                <c:pt idx="1">
                  <c:v>k = 1</c:v>
                </c:pt>
                <c:pt idx="2">
                  <c:v>k = 5</c:v>
                </c:pt>
                <c:pt idx="3">
                  <c:v>k = 20</c:v>
                </c:pt>
                <c:pt idx="4">
                  <c:v>k = 50</c:v>
                </c:pt>
              </c:strCache>
            </c:strRef>
          </c:cat>
          <c:val>
            <c:numRef>
              <c:f>Sheet1!$B$2:$B$6</c:f>
              <c:numCache>
                <c:formatCode>General</c:formatCode>
                <c:ptCount val="5"/>
                <c:pt idx="0">
                  <c:v>96</c:v>
                </c:pt>
                <c:pt idx="1">
                  <c:v>63</c:v>
                </c:pt>
                <c:pt idx="2">
                  <c:v>58</c:v>
                </c:pt>
                <c:pt idx="3">
                  <c:v>54</c:v>
                </c:pt>
                <c:pt idx="4">
                  <c:v>47</c:v>
                </c:pt>
              </c:numCache>
            </c:numRef>
          </c:val>
          <c:smooth val="0"/>
          <c:extLst>
            <c:ext xmlns:c16="http://schemas.microsoft.com/office/drawing/2014/chart" uri="{C3380CC4-5D6E-409C-BE32-E72D297353CC}">
              <c16:uniqueId val="{00000000-A6F0-438E-952C-4C0191585590}"/>
            </c:ext>
          </c:extLst>
        </c:ser>
        <c:ser>
          <c:idx val="1"/>
          <c:order val="1"/>
          <c:tx>
            <c:strRef>
              <c:f>Sheet1!$C$1</c:f>
              <c:strCache>
                <c:ptCount val="1"/>
                <c:pt idx="0">
                  <c:v># of '47' Labels</c:v>
                </c:pt>
              </c:strCache>
            </c:strRef>
          </c:tx>
          <c:spPr>
            <a:ln w="28575" cap="rnd">
              <a:solidFill>
                <a:schemeClr val="accent2"/>
              </a:solidFill>
              <a:round/>
            </a:ln>
            <a:effectLst/>
          </c:spPr>
          <c:marker>
            <c:symbol val="none"/>
          </c:marker>
          <c:cat>
            <c:strRef>
              <c:f>Sheet1!$A$2:$A$6</c:f>
              <c:strCache>
                <c:ptCount val="5"/>
                <c:pt idx="0">
                  <c:v>k = 0</c:v>
                </c:pt>
                <c:pt idx="1">
                  <c:v>k = 1</c:v>
                </c:pt>
                <c:pt idx="2">
                  <c:v>k = 5</c:v>
                </c:pt>
                <c:pt idx="3">
                  <c:v>k = 20</c:v>
                </c:pt>
                <c:pt idx="4">
                  <c:v>k = 50</c:v>
                </c:pt>
              </c:strCache>
            </c:strRef>
          </c:cat>
          <c:val>
            <c:numRef>
              <c:f>Sheet1!$C$2:$C$6</c:f>
              <c:numCache>
                <c:formatCode>General</c:formatCode>
                <c:ptCount val="5"/>
                <c:pt idx="0">
                  <c:v>5</c:v>
                </c:pt>
                <c:pt idx="1">
                  <c:v>38</c:v>
                </c:pt>
                <c:pt idx="2">
                  <c:v>43</c:v>
                </c:pt>
                <c:pt idx="3">
                  <c:v>47</c:v>
                </c:pt>
                <c:pt idx="4">
                  <c:v>54</c:v>
                </c:pt>
              </c:numCache>
            </c:numRef>
          </c:val>
          <c:smooth val="0"/>
          <c:extLst>
            <c:ext xmlns:c16="http://schemas.microsoft.com/office/drawing/2014/chart" uri="{C3380CC4-5D6E-409C-BE32-E72D297353CC}">
              <c16:uniqueId val="{00000001-A6F0-438E-952C-4C0191585590}"/>
            </c:ext>
          </c:extLst>
        </c:ser>
        <c:dLbls>
          <c:showLegendKey val="0"/>
          <c:showVal val="0"/>
          <c:showCatName val="0"/>
          <c:showSerName val="0"/>
          <c:showPercent val="0"/>
          <c:showBubbleSize val="0"/>
        </c:dLbls>
        <c:smooth val="0"/>
        <c:axId val="1064535471"/>
        <c:axId val="1064525391"/>
      </c:lineChart>
      <c:catAx>
        <c:axId val="106453547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064525391"/>
        <c:crosses val="autoZero"/>
        <c:auto val="1"/>
        <c:lblAlgn val="ctr"/>
        <c:lblOffset val="100"/>
        <c:noMultiLvlLbl val="0"/>
      </c:catAx>
      <c:valAx>
        <c:axId val="1064525391"/>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06453547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sz="1600" i="1" dirty="0"/>
              <a:t>Number of Labels Generated Compression</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lineChart>
        <c:grouping val="standard"/>
        <c:varyColors val="0"/>
        <c:ser>
          <c:idx val="0"/>
          <c:order val="0"/>
          <c:tx>
            <c:strRef>
              <c:f>Sheet1!$B$1</c:f>
              <c:strCache>
                <c:ptCount val="1"/>
                <c:pt idx="0">
                  <c:v># of '58' Label</c:v>
                </c:pt>
              </c:strCache>
            </c:strRef>
          </c:tx>
          <c:spPr>
            <a:ln w="28575" cap="rnd">
              <a:solidFill>
                <a:schemeClr val="accent1"/>
              </a:solidFill>
              <a:round/>
            </a:ln>
            <a:effectLst/>
          </c:spPr>
          <c:marker>
            <c:symbol val="none"/>
          </c:marker>
          <c:cat>
            <c:strRef>
              <c:f>Sheet1!$A$2:$A$6</c:f>
              <c:strCache>
                <c:ptCount val="5"/>
                <c:pt idx="0">
                  <c:v>k = 0</c:v>
                </c:pt>
                <c:pt idx="1">
                  <c:v>k = 1</c:v>
                </c:pt>
                <c:pt idx="2">
                  <c:v>k = 5</c:v>
                </c:pt>
                <c:pt idx="3">
                  <c:v>k = 20</c:v>
                </c:pt>
                <c:pt idx="4">
                  <c:v>k = 50</c:v>
                </c:pt>
              </c:strCache>
            </c:strRef>
          </c:cat>
          <c:val>
            <c:numRef>
              <c:f>Sheet1!$B$2:$B$6</c:f>
              <c:numCache>
                <c:formatCode>General</c:formatCode>
                <c:ptCount val="5"/>
                <c:pt idx="0">
                  <c:v>387</c:v>
                </c:pt>
                <c:pt idx="1">
                  <c:v>218</c:v>
                </c:pt>
                <c:pt idx="2">
                  <c:v>249</c:v>
                </c:pt>
                <c:pt idx="3">
                  <c:v>242</c:v>
                </c:pt>
                <c:pt idx="4">
                  <c:v>188</c:v>
                </c:pt>
              </c:numCache>
            </c:numRef>
          </c:val>
          <c:smooth val="0"/>
          <c:extLst>
            <c:ext xmlns:c16="http://schemas.microsoft.com/office/drawing/2014/chart" uri="{C3380CC4-5D6E-409C-BE32-E72D297353CC}">
              <c16:uniqueId val="{00000000-A6F0-438E-952C-4C0191585590}"/>
            </c:ext>
          </c:extLst>
        </c:ser>
        <c:ser>
          <c:idx val="1"/>
          <c:order val="1"/>
          <c:tx>
            <c:strRef>
              <c:f>Sheet1!$C$1</c:f>
              <c:strCache>
                <c:ptCount val="1"/>
                <c:pt idx="0">
                  <c:v># of '47' Labels</c:v>
                </c:pt>
              </c:strCache>
            </c:strRef>
          </c:tx>
          <c:spPr>
            <a:ln w="28575" cap="rnd">
              <a:solidFill>
                <a:schemeClr val="accent2"/>
              </a:solidFill>
              <a:round/>
            </a:ln>
            <a:effectLst/>
          </c:spPr>
          <c:marker>
            <c:symbol val="none"/>
          </c:marker>
          <c:cat>
            <c:strRef>
              <c:f>Sheet1!$A$2:$A$6</c:f>
              <c:strCache>
                <c:ptCount val="5"/>
                <c:pt idx="0">
                  <c:v>k = 0</c:v>
                </c:pt>
                <c:pt idx="1">
                  <c:v>k = 1</c:v>
                </c:pt>
                <c:pt idx="2">
                  <c:v>k = 5</c:v>
                </c:pt>
                <c:pt idx="3">
                  <c:v>k = 20</c:v>
                </c:pt>
                <c:pt idx="4">
                  <c:v>k = 50</c:v>
                </c:pt>
              </c:strCache>
            </c:strRef>
          </c:cat>
          <c:val>
            <c:numRef>
              <c:f>Sheet1!$C$2:$C$6</c:f>
              <c:numCache>
                <c:formatCode>General</c:formatCode>
                <c:ptCount val="5"/>
                <c:pt idx="0">
                  <c:v>13</c:v>
                </c:pt>
                <c:pt idx="1">
                  <c:v>182</c:v>
                </c:pt>
                <c:pt idx="2">
                  <c:v>151</c:v>
                </c:pt>
                <c:pt idx="3">
                  <c:v>158</c:v>
                </c:pt>
                <c:pt idx="4">
                  <c:v>212</c:v>
                </c:pt>
              </c:numCache>
            </c:numRef>
          </c:val>
          <c:smooth val="0"/>
          <c:extLst>
            <c:ext xmlns:c16="http://schemas.microsoft.com/office/drawing/2014/chart" uri="{C3380CC4-5D6E-409C-BE32-E72D297353CC}">
              <c16:uniqueId val="{00000001-A6F0-438E-952C-4C0191585590}"/>
            </c:ext>
          </c:extLst>
        </c:ser>
        <c:ser>
          <c:idx val="2"/>
          <c:order val="2"/>
          <c:tx>
            <c:strRef>
              <c:f>Sheet1!$D$1</c:f>
              <c:strCache>
                <c:ptCount val="1"/>
                <c:pt idx="0">
                  <c:v># of '1' True Labels</c:v>
                </c:pt>
              </c:strCache>
            </c:strRef>
          </c:tx>
          <c:spPr>
            <a:ln w="28575" cap="rnd">
              <a:solidFill>
                <a:schemeClr val="accent3"/>
              </a:solidFill>
              <a:prstDash val="sysDash"/>
              <a:round/>
            </a:ln>
            <a:effectLst/>
          </c:spPr>
          <c:marker>
            <c:symbol val="none"/>
          </c:marker>
          <c:cat>
            <c:strRef>
              <c:f>Sheet1!$A$2:$A$6</c:f>
              <c:strCache>
                <c:ptCount val="5"/>
                <c:pt idx="0">
                  <c:v>k = 0</c:v>
                </c:pt>
                <c:pt idx="1">
                  <c:v>k = 1</c:v>
                </c:pt>
                <c:pt idx="2">
                  <c:v>k = 5</c:v>
                </c:pt>
                <c:pt idx="3">
                  <c:v>k = 20</c:v>
                </c:pt>
                <c:pt idx="4">
                  <c:v>k = 50</c:v>
                </c:pt>
              </c:strCache>
            </c:strRef>
          </c:cat>
          <c:val>
            <c:numRef>
              <c:f>Sheet1!$D$2:$D$6</c:f>
              <c:numCache>
                <c:formatCode>General</c:formatCode>
                <c:ptCount val="5"/>
                <c:pt idx="0">
                  <c:v>77</c:v>
                </c:pt>
                <c:pt idx="1">
                  <c:v>77</c:v>
                </c:pt>
                <c:pt idx="2">
                  <c:v>77</c:v>
                </c:pt>
                <c:pt idx="3">
                  <c:v>77</c:v>
                </c:pt>
                <c:pt idx="4">
                  <c:v>77</c:v>
                </c:pt>
              </c:numCache>
            </c:numRef>
          </c:val>
          <c:smooth val="0"/>
          <c:extLst>
            <c:ext xmlns:c16="http://schemas.microsoft.com/office/drawing/2014/chart" uri="{C3380CC4-5D6E-409C-BE32-E72D297353CC}">
              <c16:uniqueId val="{00000001-D87E-4EE7-8C6E-AA19262E9FD8}"/>
            </c:ext>
          </c:extLst>
        </c:ser>
        <c:dLbls>
          <c:showLegendKey val="0"/>
          <c:showVal val="0"/>
          <c:showCatName val="0"/>
          <c:showSerName val="0"/>
          <c:showPercent val="0"/>
          <c:showBubbleSize val="0"/>
        </c:dLbls>
        <c:smooth val="0"/>
        <c:axId val="1064535471"/>
        <c:axId val="1064525391"/>
      </c:lineChart>
      <c:catAx>
        <c:axId val="106453547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064525391"/>
        <c:crosses val="autoZero"/>
        <c:auto val="1"/>
        <c:lblAlgn val="ctr"/>
        <c:lblOffset val="100"/>
        <c:noMultiLvlLbl val="0"/>
      </c:catAx>
      <c:valAx>
        <c:axId val="1064525391"/>
        <c:scaling>
          <c:orientation val="minMax"/>
          <c:max val="4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06453547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sz="1600" i="1" dirty="0"/>
              <a:t>Metrics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lineChart>
        <c:grouping val="standard"/>
        <c:varyColors val="0"/>
        <c:ser>
          <c:idx val="0"/>
          <c:order val="0"/>
          <c:tx>
            <c:strRef>
              <c:f>Sheet1!$B$1</c:f>
              <c:strCache>
                <c:ptCount val="1"/>
                <c:pt idx="0">
                  <c:v>Accuracy</c:v>
                </c:pt>
              </c:strCache>
            </c:strRef>
          </c:tx>
          <c:spPr>
            <a:ln w="28575" cap="rnd">
              <a:solidFill>
                <a:schemeClr val="accent5">
                  <a:lumMod val="60000"/>
                  <a:lumOff val="40000"/>
                </a:schemeClr>
              </a:solidFill>
              <a:round/>
            </a:ln>
            <a:effectLst/>
          </c:spPr>
          <c:marker>
            <c:symbol val="none"/>
          </c:marker>
          <c:cat>
            <c:strRef>
              <c:f>Sheet1!$A$2:$A$6</c:f>
              <c:strCache>
                <c:ptCount val="5"/>
                <c:pt idx="0">
                  <c:v>k = 0</c:v>
                </c:pt>
                <c:pt idx="1">
                  <c:v>k = 1</c:v>
                </c:pt>
                <c:pt idx="2">
                  <c:v>k = 5</c:v>
                </c:pt>
                <c:pt idx="3">
                  <c:v>k = 20</c:v>
                </c:pt>
                <c:pt idx="4">
                  <c:v>k = 50</c:v>
                </c:pt>
              </c:strCache>
            </c:strRef>
          </c:cat>
          <c:val>
            <c:numRef>
              <c:f>Sheet1!$B$2:$B$6</c:f>
              <c:numCache>
                <c:formatCode>0%</c:formatCode>
                <c:ptCount val="5"/>
                <c:pt idx="0">
                  <c:v>0.21</c:v>
                </c:pt>
                <c:pt idx="1">
                  <c:v>0.53</c:v>
                </c:pt>
                <c:pt idx="2">
                  <c:v>0.49</c:v>
                </c:pt>
                <c:pt idx="3">
                  <c:v>0.48</c:v>
                </c:pt>
                <c:pt idx="4">
                  <c:v>0.57999999999999996</c:v>
                </c:pt>
              </c:numCache>
            </c:numRef>
          </c:val>
          <c:smooth val="0"/>
          <c:extLst>
            <c:ext xmlns:c16="http://schemas.microsoft.com/office/drawing/2014/chart" uri="{C3380CC4-5D6E-409C-BE32-E72D297353CC}">
              <c16:uniqueId val="{00000000-A6F0-438E-952C-4C0191585590}"/>
            </c:ext>
          </c:extLst>
        </c:ser>
        <c:ser>
          <c:idx val="1"/>
          <c:order val="1"/>
          <c:tx>
            <c:strRef>
              <c:f>Sheet1!$C$1</c:f>
              <c:strCache>
                <c:ptCount val="1"/>
                <c:pt idx="0">
                  <c:v>Recall</c:v>
                </c:pt>
              </c:strCache>
            </c:strRef>
          </c:tx>
          <c:spPr>
            <a:ln w="28575" cap="rnd">
              <a:solidFill>
                <a:schemeClr val="accent1">
                  <a:lumMod val="60000"/>
                  <a:lumOff val="40000"/>
                </a:schemeClr>
              </a:solidFill>
              <a:round/>
            </a:ln>
            <a:effectLst/>
          </c:spPr>
          <c:marker>
            <c:symbol val="none"/>
          </c:marker>
          <c:cat>
            <c:strRef>
              <c:f>Sheet1!$A$2:$A$6</c:f>
              <c:strCache>
                <c:ptCount val="5"/>
                <c:pt idx="0">
                  <c:v>k = 0</c:v>
                </c:pt>
                <c:pt idx="1">
                  <c:v>k = 1</c:v>
                </c:pt>
                <c:pt idx="2">
                  <c:v>k = 5</c:v>
                </c:pt>
                <c:pt idx="3">
                  <c:v>k = 20</c:v>
                </c:pt>
                <c:pt idx="4">
                  <c:v>k = 50</c:v>
                </c:pt>
              </c:strCache>
            </c:strRef>
          </c:cat>
          <c:val>
            <c:numRef>
              <c:f>Sheet1!$C$2:$C$6</c:f>
              <c:numCache>
                <c:formatCode>0%</c:formatCode>
                <c:ptCount val="5"/>
                <c:pt idx="0">
                  <c:v>0.97</c:v>
                </c:pt>
                <c:pt idx="1">
                  <c:v>0.69</c:v>
                </c:pt>
                <c:pt idx="2">
                  <c:v>0.78</c:v>
                </c:pt>
                <c:pt idx="3">
                  <c:v>0.71</c:v>
                </c:pt>
                <c:pt idx="4">
                  <c:v>0.61</c:v>
                </c:pt>
              </c:numCache>
            </c:numRef>
          </c:val>
          <c:smooth val="0"/>
          <c:extLst>
            <c:ext xmlns:c16="http://schemas.microsoft.com/office/drawing/2014/chart" uri="{C3380CC4-5D6E-409C-BE32-E72D297353CC}">
              <c16:uniqueId val="{00000001-A6F0-438E-952C-4C0191585590}"/>
            </c:ext>
          </c:extLst>
        </c:ser>
        <c:ser>
          <c:idx val="2"/>
          <c:order val="2"/>
          <c:tx>
            <c:strRef>
              <c:f>Sheet1!$D$1</c:f>
              <c:strCache>
                <c:ptCount val="1"/>
                <c:pt idx="0">
                  <c:v>F1-Score</c:v>
                </c:pt>
              </c:strCache>
            </c:strRef>
          </c:tx>
          <c:spPr>
            <a:ln w="28575" cap="rnd" cmpd="sng">
              <a:solidFill>
                <a:schemeClr val="accent6">
                  <a:lumMod val="75000"/>
                </a:schemeClr>
              </a:solidFill>
              <a:prstDash val="solid"/>
              <a:round/>
              <a:headEnd type="none"/>
              <a:tailEnd type="none"/>
            </a:ln>
            <a:effectLst/>
          </c:spPr>
          <c:marker>
            <c:symbol val="none"/>
          </c:marker>
          <c:cat>
            <c:strRef>
              <c:f>Sheet1!$A$2:$A$6</c:f>
              <c:strCache>
                <c:ptCount val="5"/>
                <c:pt idx="0">
                  <c:v>k = 0</c:v>
                </c:pt>
                <c:pt idx="1">
                  <c:v>k = 1</c:v>
                </c:pt>
                <c:pt idx="2">
                  <c:v>k = 5</c:v>
                </c:pt>
                <c:pt idx="3">
                  <c:v>k = 20</c:v>
                </c:pt>
                <c:pt idx="4">
                  <c:v>k = 50</c:v>
                </c:pt>
              </c:strCache>
            </c:strRef>
          </c:cat>
          <c:val>
            <c:numRef>
              <c:f>Sheet1!$D$2:$D$6</c:f>
              <c:numCache>
                <c:formatCode>0%</c:formatCode>
                <c:ptCount val="5"/>
                <c:pt idx="0">
                  <c:v>0.32</c:v>
                </c:pt>
                <c:pt idx="1">
                  <c:v>0.36</c:v>
                </c:pt>
                <c:pt idx="2">
                  <c:v>0.37</c:v>
                </c:pt>
                <c:pt idx="3">
                  <c:v>0.34</c:v>
                </c:pt>
                <c:pt idx="4">
                  <c:v>0.35</c:v>
                </c:pt>
              </c:numCache>
            </c:numRef>
          </c:val>
          <c:smooth val="0"/>
          <c:extLst>
            <c:ext xmlns:c16="http://schemas.microsoft.com/office/drawing/2014/chart" uri="{C3380CC4-5D6E-409C-BE32-E72D297353CC}">
              <c16:uniqueId val="{00000001-D87E-4EE7-8C6E-AA19262E9FD8}"/>
            </c:ext>
          </c:extLst>
        </c:ser>
        <c:dLbls>
          <c:showLegendKey val="0"/>
          <c:showVal val="0"/>
          <c:showCatName val="0"/>
          <c:showSerName val="0"/>
          <c:showPercent val="0"/>
          <c:showBubbleSize val="0"/>
        </c:dLbls>
        <c:smooth val="0"/>
        <c:axId val="1064535471"/>
        <c:axId val="1064525391"/>
      </c:lineChart>
      <c:catAx>
        <c:axId val="106453547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064525391"/>
        <c:crosses val="autoZero"/>
        <c:auto val="1"/>
        <c:lblAlgn val="ctr"/>
        <c:lblOffset val="100"/>
        <c:noMultiLvlLbl val="0"/>
      </c:catAx>
      <c:valAx>
        <c:axId val="1064525391"/>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06453547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sz="1600" i="1" dirty="0"/>
              <a:t>Number of Labels Generated Compression</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lineChart>
        <c:grouping val="standard"/>
        <c:varyColors val="0"/>
        <c:ser>
          <c:idx val="0"/>
          <c:order val="0"/>
          <c:tx>
            <c:strRef>
              <c:f>Sheet1!$B$1</c:f>
              <c:strCache>
                <c:ptCount val="1"/>
                <c:pt idx="0">
                  <c:v># of '58' Label</c:v>
                </c:pt>
              </c:strCache>
            </c:strRef>
          </c:tx>
          <c:spPr>
            <a:ln w="28575" cap="rnd">
              <a:solidFill>
                <a:schemeClr val="accent1"/>
              </a:solidFill>
              <a:round/>
            </a:ln>
            <a:effectLst/>
          </c:spPr>
          <c:marker>
            <c:symbol val="none"/>
          </c:marker>
          <c:cat>
            <c:strRef>
              <c:f>Sheet1!$A$2:$A$6</c:f>
              <c:strCache>
                <c:ptCount val="5"/>
                <c:pt idx="0">
                  <c:v>k = 0</c:v>
                </c:pt>
                <c:pt idx="1">
                  <c:v>k = 1</c:v>
                </c:pt>
                <c:pt idx="2">
                  <c:v>k = 5</c:v>
                </c:pt>
                <c:pt idx="3">
                  <c:v>k = 20</c:v>
                </c:pt>
                <c:pt idx="4">
                  <c:v>k = 50</c:v>
                </c:pt>
              </c:strCache>
            </c:strRef>
          </c:cat>
          <c:val>
            <c:numRef>
              <c:f>Sheet1!$B$2:$B$6</c:f>
              <c:numCache>
                <c:formatCode>General</c:formatCode>
                <c:ptCount val="5"/>
                <c:pt idx="0">
                  <c:v>1121</c:v>
                </c:pt>
                <c:pt idx="1">
                  <c:v>609</c:v>
                </c:pt>
                <c:pt idx="2">
                  <c:v>701</c:v>
                </c:pt>
                <c:pt idx="3">
                  <c:v>711</c:v>
                </c:pt>
                <c:pt idx="4">
                  <c:v>537</c:v>
                </c:pt>
              </c:numCache>
            </c:numRef>
          </c:val>
          <c:smooth val="0"/>
          <c:extLst>
            <c:ext xmlns:c16="http://schemas.microsoft.com/office/drawing/2014/chart" uri="{C3380CC4-5D6E-409C-BE32-E72D297353CC}">
              <c16:uniqueId val="{00000000-A6F0-438E-952C-4C0191585590}"/>
            </c:ext>
          </c:extLst>
        </c:ser>
        <c:ser>
          <c:idx val="1"/>
          <c:order val="1"/>
          <c:tx>
            <c:strRef>
              <c:f>Sheet1!$C$1</c:f>
              <c:strCache>
                <c:ptCount val="1"/>
                <c:pt idx="0">
                  <c:v># of '47' Labels</c:v>
                </c:pt>
              </c:strCache>
            </c:strRef>
          </c:tx>
          <c:spPr>
            <a:ln w="28575" cap="rnd">
              <a:solidFill>
                <a:schemeClr val="accent2"/>
              </a:solidFill>
              <a:round/>
            </a:ln>
            <a:effectLst/>
          </c:spPr>
          <c:marker>
            <c:symbol val="none"/>
          </c:marker>
          <c:cat>
            <c:strRef>
              <c:f>Sheet1!$A$2:$A$6</c:f>
              <c:strCache>
                <c:ptCount val="5"/>
                <c:pt idx="0">
                  <c:v>k = 0</c:v>
                </c:pt>
                <c:pt idx="1">
                  <c:v>k = 1</c:v>
                </c:pt>
                <c:pt idx="2">
                  <c:v>k = 5</c:v>
                </c:pt>
                <c:pt idx="3">
                  <c:v>k = 20</c:v>
                </c:pt>
                <c:pt idx="4">
                  <c:v>k = 50</c:v>
                </c:pt>
              </c:strCache>
            </c:strRef>
          </c:cat>
          <c:val>
            <c:numRef>
              <c:f>Sheet1!$C$2:$C$6</c:f>
              <c:numCache>
                <c:formatCode>General</c:formatCode>
                <c:ptCount val="5"/>
                <c:pt idx="0">
                  <c:v>40</c:v>
                </c:pt>
                <c:pt idx="1">
                  <c:v>552</c:v>
                </c:pt>
                <c:pt idx="2">
                  <c:v>460</c:v>
                </c:pt>
                <c:pt idx="3">
                  <c:v>450</c:v>
                </c:pt>
                <c:pt idx="4">
                  <c:v>624</c:v>
                </c:pt>
              </c:numCache>
            </c:numRef>
          </c:val>
          <c:smooth val="0"/>
          <c:extLst>
            <c:ext xmlns:c16="http://schemas.microsoft.com/office/drawing/2014/chart" uri="{C3380CC4-5D6E-409C-BE32-E72D297353CC}">
              <c16:uniqueId val="{00000001-A6F0-438E-952C-4C0191585590}"/>
            </c:ext>
          </c:extLst>
        </c:ser>
        <c:ser>
          <c:idx val="2"/>
          <c:order val="2"/>
          <c:tx>
            <c:strRef>
              <c:f>Sheet1!$D$1</c:f>
              <c:strCache>
                <c:ptCount val="1"/>
                <c:pt idx="0">
                  <c:v># of '1' True Labels</c:v>
                </c:pt>
              </c:strCache>
            </c:strRef>
          </c:tx>
          <c:spPr>
            <a:ln w="28575" cap="rnd">
              <a:solidFill>
                <a:schemeClr val="accent3"/>
              </a:solidFill>
              <a:prstDash val="sysDash"/>
              <a:round/>
            </a:ln>
            <a:effectLst/>
          </c:spPr>
          <c:marker>
            <c:symbol val="none"/>
          </c:marker>
          <c:cat>
            <c:strRef>
              <c:f>Sheet1!$A$2:$A$6</c:f>
              <c:strCache>
                <c:ptCount val="5"/>
                <c:pt idx="0">
                  <c:v>k = 0</c:v>
                </c:pt>
                <c:pt idx="1">
                  <c:v>k = 1</c:v>
                </c:pt>
                <c:pt idx="2">
                  <c:v>k = 5</c:v>
                </c:pt>
                <c:pt idx="3">
                  <c:v>k = 20</c:v>
                </c:pt>
                <c:pt idx="4">
                  <c:v>k = 50</c:v>
                </c:pt>
              </c:strCache>
            </c:strRef>
          </c:cat>
          <c:val>
            <c:numRef>
              <c:f>Sheet1!$D$2:$D$6</c:f>
              <c:numCache>
                <c:formatCode>General</c:formatCode>
                <c:ptCount val="5"/>
                <c:pt idx="0">
                  <c:v>196</c:v>
                </c:pt>
                <c:pt idx="1">
                  <c:v>196</c:v>
                </c:pt>
                <c:pt idx="2">
                  <c:v>196</c:v>
                </c:pt>
                <c:pt idx="3">
                  <c:v>196</c:v>
                </c:pt>
                <c:pt idx="4">
                  <c:v>196</c:v>
                </c:pt>
              </c:numCache>
            </c:numRef>
          </c:val>
          <c:smooth val="0"/>
          <c:extLst>
            <c:ext xmlns:c16="http://schemas.microsoft.com/office/drawing/2014/chart" uri="{C3380CC4-5D6E-409C-BE32-E72D297353CC}">
              <c16:uniqueId val="{00000001-D87E-4EE7-8C6E-AA19262E9FD8}"/>
            </c:ext>
          </c:extLst>
        </c:ser>
        <c:dLbls>
          <c:showLegendKey val="0"/>
          <c:showVal val="0"/>
          <c:showCatName val="0"/>
          <c:showSerName val="0"/>
          <c:showPercent val="0"/>
          <c:showBubbleSize val="0"/>
        </c:dLbls>
        <c:smooth val="0"/>
        <c:axId val="1064535471"/>
        <c:axId val="1064525391"/>
      </c:lineChart>
      <c:catAx>
        <c:axId val="106453547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064525391"/>
        <c:crosses val="autoZero"/>
        <c:auto val="1"/>
        <c:lblAlgn val="ctr"/>
        <c:lblOffset val="100"/>
        <c:noMultiLvlLbl val="0"/>
      </c:catAx>
      <c:valAx>
        <c:axId val="1064525391"/>
        <c:scaling>
          <c:orientation val="minMax"/>
          <c:max val="12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06453547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sz="1600" i="1" dirty="0"/>
              <a:t>Metrics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lineChart>
        <c:grouping val="standard"/>
        <c:varyColors val="0"/>
        <c:ser>
          <c:idx val="0"/>
          <c:order val="0"/>
          <c:tx>
            <c:strRef>
              <c:f>Sheet1!$B$1</c:f>
              <c:strCache>
                <c:ptCount val="1"/>
                <c:pt idx="0">
                  <c:v>Accuracy</c:v>
                </c:pt>
              </c:strCache>
            </c:strRef>
          </c:tx>
          <c:spPr>
            <a:ln w="28575" cap="rnd">
              <a:solidFill>
                <a:schemeClr val="accent5">
                  <a:lumMod val="60000"/>
                  <a:lumOff val="40000"/>
                </a:schemeClr>
              </a:solidFill>
              <a:round/>
            </a:ln>
            <a:effectLst/>
          </c:spPr>
          <c:marker>
            <c:symbol val="none"/>
          </c:marker>
          <c:cat>
            <c:strRef>
              <c:f>Sheet1!$A$2:$A$6</c:f>
              <c:strCache>
                <c:ptCount val="5"/>
                <c:pt idx="0">
                  <c:v>k = 0</c:v>
                </c:pt>
                <c:pt idx="1">
                  <c:v>k = 1</c:v>
                </c:pt>
                <c:pt idx="2">
                  <c:v>k = 5</c:v>
                </c:pt>
                <c:pt idx="3">
                  <c:v>k = 20</c:v>
                </c:pt>
                <c:pt idx="4">
                  <c:v>k = 50</c:v>
                </c:pt>
              </c:strCache>
            </c:strRef>
          </c:cat>
          <c:val>
            <c:numRef>
              <c:f>Sheet1!$B$2:$B$6</c:f>
              <c:numCache>
                <c:formatCode>0%</c:formatCode>
                <c:ptCount val="5"/>
                <c:pt idx="0">
                  <c:v>0.19</c:v>
                </c:pt>
                <c:pt idx="1">
                  <c:v>0.53</c:v>
                </c:pt>
                <c:pt idx="2">
                  <c:v>0.49</c:v>
                </c:pt>
                <c:pt idx="3">
                  <c:v>0.46</c:v>
                </c:pt>
                <c:pt idx="4">
                  <c:v>0.57999999999999996</c:v>
                </c:pt>
              </c:numCache>
            </c:numRef>
          </c:val>
          <c:smooth val="0"/>
          <c:extLst>
            <c:ext xmlns:c16="http://schemas.microsoft.com/office/drawing/2014/chart" uri="{C3380CC4-5D6E-409C-BE32-E72D297353CC}">
              <c16:uniqueId val="{00000000-A6F0-438E-952C-4C0191585590}"/>
            </c:ext>
          </c:extLst>
        </c:ser>
        <c:ser>
          <c:idx val="1"/>
          <c:order val="1"/>
          <c:tx>
            <c:strRef>
              <c:f>Sheet1!$C$1</c:f>
              <c:strCache>
                <c:ptCount val="1"/>
                <c:pt idx="0">
                  <c:v>Recall</c:v>
                </c:pt>
              </c:strCache>
            </c:strRef>
          </c:tx>
          <c:spPr>
            <a:ln w="28575" cap="rnd">
              <a:solidFill>
                <a:schemeClr val="accent1">
                  <a:lumMod val="60000"/>
                  <a:lumOff val="40000"/>
                </a:schemeClr>
              </a:solidFill>
              <a:round/>
            </a:ln>
            <a:effectLst/>
          </c:spPr>
          <c:marker>
            <c:symbol val="none"/>
          </c:marker>
          <c:cat>
            <c:strRef>
              <c:f>Sheet1!$A$2:$A$6</c:f>
              <c:strCache>
                <c:ptCount val="5"/>
                <c:pt idx="0">
                  <c:v>k = 0</c:v>
                </c:pt>
                <c:pt idx="1">
                  <c:v>k = 1</c:v>
                </c:pt>
                <c:pt idx="2">
                  <c:v>k = 5</c:v>
                </c:pt>
                <c:pt idx="3">
                  <c:v>k = 20</c:v>
                </c:pt>
                <c:pt idx="4">
                  <c:v>k = 50</c:v>
                </c:pt>
              </c:strCache>
            </c:strRef>
          </c:cat>
          <c:val>
            <c:numRef>
              <c:f>Sheet1!$C$2:$C$6</c:f>
              <c:numCache>
                <c:formatCode>0%</c:formatCode>
                <c:ptCount val="5"/>
                <c:pt idx="0">
                  <c:v>0.97</c:v>
                </c:pt>
                <c:pt idx="1">
                  <c:v>0.67</c:v>
                </c:pt>
                <c:pt idx="2">
                  <c:v>0.77</c:v>
                </c:pt>
                <c:pt idx="3">
                  <c:v>0.73</c:v>
                </c:pt>
                <c:pt idx="4">
                  <c:v>0.62</c:v>
                </c:pt>
              </c:numCache>
            </c:numRef>
          </c:val>
          <c:smooth val="0"/>
          <c:extLst>
            <c:ext xmlns:c16="http://schemas.microsoft.com/office/drawing/2014/chart" uri="{C3380CC4-5D6E-409C-BE32-E72D297353CC}">
              <c16:uniqueId val="{00000001-A6F0-438E-952C-4C0191585590}"/>
            </c:ext>
          </c:extLst>
        </c:ser>
        <c:ser>
          <c:idx val="2"/>
          <c:order val="2"/>
          <c:tx>
            <c:strRef>
              <c:f>Sheet1!$D$1</c:f>
              <c:strCache>
                <c:ptCount val="1"/>
                <c:pt idx="0">
                  <c:v>F1-Score</c:v>
                </c:pt>
              </c:strCache>
            </c:strRef>
          </c:tx>
          <c:spPr>
            <a:ln w="28575" cap="rnd" cmpd="sng">
              <a:solidFill>
                <a:schemeClr val="accent6">
                  <a:lumMod val="75000"/>
                </a:schemeClr>
              </a:solidFill>
              <a:prstDash val="solid"/>
              <a:round/>
              <a:headEnd type="none"/>
              <a:tailEnd type="none"/>
            </a:ln>
            <a:effectLst/>
          </c:spPr>
          <c:marker>
            <c:symbol val="none"/>
          </c:marker>
          <c:cat>
            <c:strRef>
              <c:f>Sheet1!$A$2:$A$6</c:f>
              <c:strCache>
                <c:ptCount val="5"/>
                <c:pt idx="0">
                  <c:v>k = 0</c:v>
                </c:pt>
                <c:pt idx="1">
                  <c:v>k = 1</c:v>
                </c:pt>
                <c:pt idx="2">
                  <c:v>k = 5</c:v>
                </c:pt>
                <c:pt idx="3">
                  <c:v>k = 20</c:v>
                </c:pt>
                <c:pt idx="4">
                  <c:v>k = 50</c:v>
                </c:pt>
              </c:strCache>
            </c:strRef>
          </c:cat>
          <c:val>
            <c:numRef>
              <c:f>Sheet1!$D$2:$D$6</c:f>
              <c:numCache>
                <c:formatCode>0%</c:formatCode>
                <c:ptCount val="5"/>
                <c:pt idx="0">
                  <c:v>0.28000000000000003</c:v>
                </c:pt>
                <c:pt idx="1">
                  <c:v>0.32</c:v>
                </c:pt>
                <c:pt idx="2">
                  <c:v>0.33</c:v>
                </c:pt>
                <c:pt idx="3">
                  <c:v>0.31</c:v>
                </c:pt>
                <c:pt idx="4">
                  <c:v>0.33</c:v>
                </c:pt>
              </c:numCache>
            </c:numRef>
          </c:val>
          <c:smooth val="0"/>
          <c:extLst>
            <c:ext xmlns:c16="http://schemas.microsoft.com/office/drawing/2014/chart" uri="{C3380CC4-5D6E-409C-BE32-E72D297353CC}">
              <c16:uniqueId val="{00000001-D87E-4EE7-8C6E-AA19262E9FD8}"/>
            </c:ext>
          </c:extLst>
        </c:ser>
        <c:dLbls>
          <c:showLegendKey val="0"/>
          <c:showVal val="0"/>
          <c:showCatName val="0"/>
          <c:showSerName val="0"/>
          <c:showPercent val="0"/>
          <c:showBubbleSize val="0"/>
        </c:dLbls>
        <c:smooth val="0"/>
        <c:axId val="1064535471"/>
        <c:axId val="1064525391"/>
      </c:lineChart>
      <c:catAx>
        <c:axId val="106453547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064525391"/>
        <c:crosses val="autoZero"/>
        <c:auto val="1"/>
        <c:lblAlgn val="ctr"/>
        <c:lblOffset val="100"/>
        <c:noMultiLvlLbl val="0"/>
      </c:catAx>
      <c:valAx>
        <c:axId val="1064525391"/>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06453547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sz="1600" i="1" dirty="0"/>
              <a:t>Number of Labels Generated Compression</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lineChart>
        <c:grouping val="standard"/>
        <c:varyColors val="0"/>
        <c:ser>
          <c:idx val="0"/>
          <c:order val="0"/>
          <c:tx>
            <c:strRef>
              <c:f>Sheet1!$B$1</c:f>
              <c:strCache>
                <c:ptCount val="1"/>
                <c:pt idx="0">
                  <c:v># of '58' Label</c:v>
                </c:pt>
              </c:strCache>
            </c:strRef>
          </c:tx>
          <c:spPr>
            <a:ln w="28575" cap="rnd">
              <a:solidFill>
                <a:schemeClr val="accent1"/>
              </a:solidFill>
              <a:round/>
            </a:ln>
            <a:effectLst/>
          </c:spPr>
          <c:marker>
            <c:symbol val="none"/>
          </c:marker>
          <c:cat>
            <c:strRef>
              <c:f>Sheet1!$A$2:$A$6</c:f>
              <c:strCache>
                <c:ptCount val="5"/>
                <c:pt idx="0">
                  <c:v>k = 0</c:v>
                </c:pt>
                <c:pt idx="1">
                  <c:v>k = 1</c:v>
                </c:pt>
                <c:pt idx="2">
                  <c:v>k = 5</c:v>
                </c:pt>
                <c:pt idx="3">
                  <c:v>k = 20</c:v>
                </c:pt>
                <c:pt idx="4">
                  <c:v>k = 50</c:v>
                </c:pt>
              </c:strCache>
            </c:strRef>
          </c:cat>
          <c:val>
            <c:numRef>
              <c:f>Sheet1!$B$2:$B$6</c:f>
              <c:numCache>
                <c:formatCode>General</c:formatCode>
                <c:ptCount val="5"/>
                <c:pt idx="0">
                  <c:v>363</c:v>
                </c:pt>
                <c:pt idx="1">
                  <c:v>293</c:v>
                </c:pt>
                <c:pt idx="2">
                  <c:v>249</c:v>
                </c:pt>
                <c:pt idx="3">
                  <c:v>202</c:v>
                </c:pt>
                <c:pt idx="4">
                  <c:v>180</c:v>
                </c:pt>
              </c:numCache>
            </c:numRef>
          </c:val>
          <c:smooth val="0"/>
          <c:extLst>
            <c:ext xmlns:c16="http://schemas.microsoft.com/office/drawing/2014/chart" uri="{C3380CC4-5D6E-409C-BE32-E72D297353CC}">
              <c16:uniqueId val="{00000000-A6F0-438E-952C-4C0191585590}"/>
            </c:ext>
          </c:extLst>
        </c:ser>
        <c:ser>
          <c:idx val="1"/>
          <c:order val="1"/>
          <c:tx>
            <c:strRef>
              <c:f>Sheet1!$C$1</c:f>
              <c:strCache>
                <c:ptCount val="1"/>
                <c:pt idx="0">
                  <c:v># of '47' Labels</c:v>
                </c:pt>
              </c:strCache>
            </c:strRef>
          </c:tx>
          <c:spPr>
            <a:ln w="28575" cap="rnd">
              <a:solidFill>
                <a:schemeClr val="accent2"/>
              </a:solidFill>
              <a:round/>
            </a:ln>
            <a:effectLst/>
          </c:spPr>
          <c:marker>
            <c:symbol val="none"/>
          </c:marker>
          <c:cat>
            <c:strRef>
              <c:f>Sheet1!$A$2:$A$6</c:f>
              <c:strCache>
                <c:ptCount val="5"/>
                <c:pt idx="0">
                  <c:v>k = 0</c:v>
                </c:pt>
                <c:pt idx="1">
                  <c:v>k = 1</c:v>
                </c:pt>
                <c:pt idx="2">
                  <c:v>k = 5</c:v>
                </c:pt>
                <c:pt idx="3">
                  <c:v>k = 20</c:v>
                </c:pt>
                <c:pt idx="4">
                  <c:v>k = 50</c:v>
                </c:pt>
              </c:strCache>
            </c:strRef>
          </c:cat>
          <c:val>
            <c:numRef>
              <c:f>Sheet1!$C$2:$C$6</c:f>
              <c:numCache>
                <c:formatCode>General</c:formatCode>
                <c:ptCount val="5"/>
                <c:pt idx="0">
                  <c:v>38</c:v>
                </c:pt>
                <c:pt idx="1">
                  <c:v>108</c:v>
                </c:pt>
                <c:pt idx="2">
                  <c:v>152</c:v>
                </c:pt>
                <c:pt idx="3">
                  <c:v>199</c:v>
                </c:pt>
                <c:pt idx="4">
                  <c:v>221</c:v>
                </c:pt>
              </c:numCache>
            </c:numRef>
          </c:val>
          <c:smooth val="0"/>
          <c:extLst>
            <c:ext xmlns:c16="http://schemas.microsoft.com/office/drawing/2014/chart" uri="{C3380CC4-5D6E-409C-BE32-E72D297353CC}">
              <c16:uniqueId val="{00000001-A6F0-438E-952C-4C0191585590}"/>
            </c:ext>
          </c:extLst>
        </c:ser>
        <c:ser>
          <c:idx val="2"/>
          <c:order val="2"/>
          <c:tx>
            <c:strRef>
              <c:f>Sheet1!$D$1</c:f>
              <c:strCache>
                <c:ptCount val="1"/>
                <c:pt idx="0">
                  <c:v># of '1' True Labels</c:v>
                </c:pt>
              </c:strCache>
            </c:strRef>
          </c:tx>
          <c:spPr>
            <a:ln w="28575" cap="rnd">
              <a:solidFill>
                <a:schemeClr val="accent3"/>
              </a:solidFill>
              <a:prstDash val="sysDash"/>
              <a:round/>
            </a:ln>
            <a:effectLst/>
          </c:spPr>
          <c:marker>
            <c:symbol val="none"/>
          </c:marker>
          <c:cat>
            <c:strRef>
              <c:f>Sheet1!$A$2:$A$6</c:f>
              <c:strCache>
                <c:ptCount val="5"/>
                <c:pt idx="0">
                  <c:v>k = 0</c:v>
                </c:pt>
                <c:pt idx="1">
                  <c:v>k = 1</c:v>
                </c:pt>
                <c:pt idx="2">
                  <c:v>k = 5</c:v>
                </c:pt>
                <c:pt idx="3">
                  <c:v>k = 20</c:v>
                </c:pt>
                <c:pt idx="4">
                  <c:v>k = 50</c:v>
                </c:pt>
              </c:strCache>
            </c:strRef>
          </c:cat>
          <c:val>
            <c:numRef>
              <c:f>Sheet1!$D$2:$D$6</c:f>
              <c:numCache>
                <c:formatCode>General</c:formatCode>
                <c:ptCount val="5"/>
                <c:pt idx="0">
                  <c:v>77</c:v>
                </c:pt>
                <c:pt idx="1">
                  <c:v>77</c:v>
                </c:pt>
                <c:pt idx="2">
                  <c:v>77</c:v>
                </c:pt>
                <c:pt idx="3">
                  <c:v>77</c:v>
                </c:pt>
                <c:pt idx="4">
                  <c:v>77</c:v>
                </c:pt>
              </c:numCache>
            </c:numRef>
          </c:val>
          <c:smooth val="0"/>
          <c:extLst>
            <c:ext xmlns:c16="http://schemas.microsoft.com/office/drawing/2014/chart" uri="{C3380CC4-5D6E-409C-BE32-E72D297353CC}">
              <c16:uniqueId val="{00000001-D87E-4EE7-8C6E-AA19262E9FD8}"/>
            </c:ext>
          </c:extLst>
        </c:ser>
        <c:dLbls>
          <c:showLegendKey val="0"/>
          <c:showVal val="0"/>
          <c:showCatName val="0"/>
          <c:showSerName val="0"/>
          <c:showPercent val="0"/>
          <c:showBubbleSize val="0"/>
        </c:dLbls>
        <c:smooth val="0"/>
        <c:axId val="1064535471"/>
        <c:axId val="1064525391"/>
      </c:lineChart>
      <c:catAx>
        <c:axId val="106453547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064525391"/>
        <c:crosses val="autoZero"/>
        <c:auto val="1"/>
        <c:lblAlgn val="ctr"/>
        <c:lblOffset val="100"/>
        <c:noMultiLvlLbl val="0"/>
      </c:catAx>
      <c:valAx>
        <c:axId val="1064525391"/>
        <c:scaling>
          <c:orientation val="minMax"/>
          <c:max val="4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06453547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sz="1600" i="1" dirty="0"/>
              <a:t>Metrics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lineChart>
        <c:grouping val="standard"/>
        <c:varyColors val="0"/>
        <c:ser>
          <c:idx val="0"/>
          <c:order val="0"/>
          <c:tx>
            <c:strRef>
              <c:f>Sheet1!$B$1</c:f>
              <c:strCache>
                <c:ptCount val="1"/>
                <c:pt idx="0">
                  <c:v>Accuracy</c:v>
                </c:pt>
              </c:strCache>
            </c:strRef>
          </c:tx>
          <c:spPr>
            <a:ln w="28575" cap="rnd">
              <a:solidFill>
                <a:schemeClr val="accent5">
                  <a:lumMod val="60000"/>
                  <a:lumOff val="40000"/>
                </a:schemeClr>
              </a:solidFill>
              <a:round/>
            </a:ln>
            <a:effectLst/>
          </c:spPr>
          <c:marker>
            <c:symbol val="none"/>
          </c:marker>
          <c:cat>
            <c:strRef>
              <c:f>Sheet1!$A$2:$A$6</c:f>
              <c:strCache>
                <c:ptCount val="5"/>
                <c:pt idx="0">
                  <c:v>k = 0</c:v>
                </c:pt>
                <c:pt idx="1">
                  <c:v>k = 1</c:v>
                </c:pt>
                <c:pt idx="2">
                  <c:v>k = 5</c:v>
                </c:pt>
                <c:pt idx="3">
                  <c:v>k = 20</c:v>
                </c:pt>
                <c:pt idx="4">
                  <c:v>k = 50</c:v>
                </c:pt>
              </c:strCache>
            </c:strRef>
          </c:cat>
          <c:val>
            <c:numRef>
              <c:f>Sheet1!$B$2:$B$6</c:f>
              <c:numCache>
                <c:formatCode>0%</c:formatCode>
                <c:ptCount val="5"/>
                <c:pt idx="0">
                  <c:v>0.27</c:v>
                </c:pt>
                <c:pt idx="1">
                  <c:v>0.41</c:v>
                </c:pt>
                <c:pt idx="2">
                  <c:v>0.46</c:v>
                </c:pt>
                <c:pt idx="3">
                  <c:v>0.57999999999999996</c:v>
                </c:pt>
                <c:pt idx="4">
                  <c:v>0.56999999999999995</c:v>
                </c:pt>
              </c:numCache>
            </c:numRef>
          </c:val>
          <c:smooth val="0"/>
          <c:extLst>
            <c:ext xmlns:c16="http://schemas.microsoft.com/office/drawing/2014/chart" uri="{C3380CC4-5D6E-409C-BE32-E72D297353CC}">
              <c16:uniqueId val="{00000000-A6F0-438E-952C-4C0191585590}"/>
            </c:ext>
          </c:extLst>
        </c:ser>
        <c:ser>
          <c:idx val="1"/>
          <c:order val="1"/>
          <c:tx>
            <c:strRef>
              <c:f>Sheet1!$C$1</c:f>
              <c:strCache>
                <c:ptCount val="1"/>
                <c:pt idx="0">
                  <c:v>Recall</c:v>
                </c:pt>
              </c:strCache>
            </c:strRef>
          </c:tx>
          <c:spPr>
            <a:ln w="28575" cap="rnd">
              <a:solidFill>
                <a:schemeClr val="accent1">
                  <a:lumMod val="60000"/>
                  <a:lumOff val="40000"/>
                </a:schemeClr>
              </a:solidFill>
              <a:round/>
            </a:ln>
            <a:effectLst/>
          </c:spPr>
          <c:marker>
            <c:symbol val="none"/>
          </c:marker>
          <c:cat>
            <c:strRef>
              <c:f>Sheet1!$A$2:$A$6</c:f>
              <c:strCache>
                <c:ptCount val="5"/>
                <c:pt idx="0">
                  <c:v>k = 0</c:v>
                </c:pt>
                <c:pt idx="1">
                  <c:v>k = 1</c:v>
                </c:pt>
                <c:pt idx="2">
                  <c:v>k = 5</c:v>
                </c:pt>
                <c:pt idx="3">
                  <c:v>k = 20</c:v>
                </c:pt>
                <c:pt idx="4">
                  <c:v>k = 50</c:v>
                </c:pt>
              </c:strCache>
            </c:strRef>
          </c:cat>
          <c:val>
            <c:numRef>
              <c:f>Sheet1!$C$2:$C$6</c:f>
              <c:numCache>
                <c:formatCode>0%</c:formatCode>
                <c:ptCount val="5"/>
                <c:pt idx="0">
                  <c:v>0.95</c:v>
                </c:pt>
                <c:pt idx="1">
                  <c:v>0.86</c:v>
                </c:pt>
                <c:pt idx="2">
                  <c:v>0.71</c:v>
                </c:pt>
                <c:pt idx="3">
                  <c:v>0.69</c:v>
                </c:pt>
                <c:pt idx="4">
                  <c:v>0.56000000000000005</c:v>
                </c:pt>
              </c:numCache>
            </c:numRef>
          </c:val>
          <c:smooth val="0"/>
          <c:extLst>
            <c:ext xmlns:c16="http://schemas.microsoft.com/office/drawing/2014/chart" uri="{C3380CC4-5D6E-409C-BE32-E72D297353CC}">
              <c16:uniqueId val="{00000001-A6F0-438E-952C-4C0191585590}"/>
            </c:ext>
          </c:extLst>
        </c:ser>
        <c:ser>
          <c:idx val="2"/>
          <c:order val="2"/>
          <c:tx>
            <c:strRef>
              <c:f>Sheet1!$D$1</c:f>
              <c:strCache>
                <c:ptCount val="1"/>
                <c:pt idx="0">
                  <c:v>F1-Score</c:v>
                </c:pt>
              </c:strCache>
            </c:strRef>
          </c:tx>
          <c:spPr>
            <a:ln w="28575" cap="rnd" cmpd="sng">
              <a:solidFill>
                <a:schemeClr val="accent6">
                  <a:lumMod val="75000"/>
                </a:schemeClr>
              </a:solidFill>
              <a:prstDash val="solid"/>
              <a:round/>
              <a:headEnd type="none"/>
              <a:tailEnd type="none"/>
            </a:ln>
            <a:effectLst/>
          </c:spPr>
          <c:marker>
            <c:symbol val="none"/>
          </c:marker>
          <c:cat>
            <c:strRef>
              <c:f>Sheet1!$A$2:$A$6</c:f>
              <c:strCache>
                <c:ptCount val="5"/>
                <c:pt idx="0">
                  <c:v>k = 0</c:v>
                </c:pt>
                <c:pt idx="1">
                  <c:v>k = 1</c:v>
                </c:pt>
                <c:pt idx="2">
                  <c:v>k = 5</c:v>
                </c:pt>
                <c:pt idx="3">
                  <c:v>k = 20</c:v>
                </c:pt>
                <c:pt idx="4">
                  <c:v>k = 50</c:v>
                </c:pt>
              </c:strCache>
            </c:strRef>
          </c:cat>
          <c:val>
            <c:numRef>
              <c:f>Sheet1!$D$2:$D$6</c:f>
              <c:numCache>
                <c:formatCode>0%</c:formatCode>
                <c:ptCount val="5"/>
                <c:pt idx="0">
                  <c:v>0.33</c:v>
                </c:pt>
                <c:pt idx="1">
                  <c:v>0.36</c:v>
                </c:pt>
                <c:pt idx="2">
                  <c:v>0.34</c:v>
                </c:pt>
                <c:pt idx="3">
                  <c:v>0.38</c:v>
                </c:pt>
                <c:pt idx="4">
                  <c:v>0.33</c:v>
                </c:pt>
              </c:numCache>
            </c:numRef>
          </c:val>
          <c:smooth val="0"/>
          <c:extLst>
            <c:ext xmlns:c16="http://schemas.microsoft.com/office/drawing/2014/chart" uri="{C3380CC4-5D6E-409C-BE32-E72D297353CC}">
              <c16:uniqueId val="{00000001-D87E-4EE7-8C6E-AA19262E9FD8}"/>
            </c:ext>
          </c:extLst>
        </c:ser>
        <c:dLbls>
          <c:showLegendKey val="0"/>
          <c:showVal val="0"/>
          <c:showCatName val="0"/>
          <c:showSerName val="0"/>
          <c:showPercent val="0"/>
          <c:showBubbleSize val="0"/>
        </c:dLbls>
        <c:smooth val="0"/>
        <c:axId val="1064535471"/>
        <c:axId val="1064525391"/>
      </c:lineChart>
      <c:catAx>
        <c:axId val="106453547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064525391"/>
        <c:crosses val="autoZero"/>
        <c:auto val="1"/>
        <c:lblAlgn val="ctr"/>
        <c:lblOffset val="100"/>
        <c:noMultiLvlLbl val="0"/>
      </c:catAx>
      <c:valAx>
        <c:axId val="1064525391"/>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06453547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sz="1600" i="1" dirty="0"/>
              <a:t>Number of Labels Generated Compression</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lineChart>
        <c:grouping val="standard"/>
        <c:varyColors val="0"/>
        <c:ser>
          <c:idx val="0"/>
          <c:order val="0"/>
          <c:tx>
            <c:strRef>
              <c:f>Sheet1!$B$1</c:f>
              <c:strCache>
                <c:ptCount val="1"/>
                <c:pt idx="0">
                  <c:v># of '58' Label</c:v>
                </c:pt>
              </c:strCache>
            </c:strRef>
          </c:tx>
          <c:spPr>
            <a:ln w="28575" cap="rnd">
              <a:solidFill>
                <a:schemeClr val="accent1"/>
              </a:solidFill>
              <a:round/>
            </a:ln>
            <a:effectLst/>
          </c:spPr>
          <c:marker>
            <c:symbol val="none"/>
          </c:marker>
          <c:cat>
            <c:strRef>
              <c:f>Sheet1!$A$2:$A$6</c:f>
              <c:strCache>
                <c:ptCount val="5"/>
                <c:pt idx="0">
                  <c:v>k = 0</c:v>
                </c:pt>
                <c:pt idx="1">
                  <c:v>k = 1</c:v>
                </c:pt>
                <c:pt idx="2">
                  <c:v>k = 5</c:v>
                </c:pt>
                <c:pt idx="3">
                  <c:v>k = 20</c:v>
                </c:pt>
                <c:pt idx="4">
                  <c:v>k = 50</c:v>
                </c:pt>
              </c:strCache>
            </c:strRef>
          </c:cat>
          <c:val>
            <c:numRef>
              <c:f>Sheet1!$B$2:$B$6</c:f>
              <c:numCache>
                <c:formatCode>General</c:formatCode>
                <c:ptCount val="5"/>
                <c:pt idx="0">
                  <c:v>387</c:v>
                </c:pt>
                <c:pt idx="1">
                  <c:v>348</c:v>
                </c:pt>
                <c:pt idx="2">
                  <c:v>354</c:v>
                </c:pt>
                <c:pt idx="3">
                  <c:v>299</c:v>
                </c:pt>
                <c:pt idx="4">
                  <c:v>288</c:v>
                </c:pt>
              </c:numCache>
            </c:numRef>
          </c:val>
          <c:smooth val="0"/>
          <c:extLst>
            <c:ext xmlns:c16="http://schemas.microsoft.com/office/drawing/2014/chart" uri="{C3380CC4-5D6E-409C-BE32-E72D297353CC}">
              <c16:uniqueId val="{00000000-A6F0-438E-952C-4C0191585590}"/>
            </c:ext>
          </c:extLst>
        </c:ser>
        <c:ser>
          <c:idx val="1"/>
          <c:order val="1"/>
          <c:tx>
            <c:strRef>
              <c:f>Sheet1!$C$1</c:f>
              <c:strCache>
                <c:ptCount val="1"/>
                <c:pt idx="0">
                  <c:v># of '47' Labels</c:v>
                </c:pt>
              </c:strCache>
            </c:strRef>
          </c:tx>
          <c:spPr>
            <a:ln w="28575" cap="rnd">
              <a:solidFill>
                <a:schemeClr val="accent2"/>
              </a:solidFill>
              <a:round/>
            </a:ln>
            <a:effectLst/>
          </c:spPr>
          <c:marker>
            <c:symbol val="none"/>
          </c:marker>
          <c:cat>
            <c:strRef>
              <c:f>Sheet1!$A$2:$A$6</c:f>
              <c:strCache>
                <c:ptCount val="5"/>
                <c:pt idx="0">
                  <c:v>k = 0</c:v>
                </c:pt>
                <c:pt idx="1">
                  <c:v>k = 1</c:v>
                </c:pt>
                <c:pt idx="2">
                  <c:v>k = 5</c:v>
                </c:pt>
                <c:pt idx="3">
                  <c:v>k = 20</c:v>
                </c:pt>
                <c:pt idx="4">
                  <c:v>k = 50</c:v>
                </c:pt>
              </c:strCache>
            </c:strRef>
          </c:cat>
          <c:val>
            <c:numRef>
              <c:f>Sheet1!$C$2:$C$6</c:f>
              <c:numCache>
                <c:formatCode>General</c:formatCode>
                <c:ptCount val="5"/>
                <c:pt idx="0">
                  <c:v>14</c:v>
                </c:pt>
                <c:pt idx="1">
                  <c:v>53</c:v>
                </c:pt>
                <c:pt idx="2">
                  <c:v>47</c:v>
                </c:pt>
                <c:pt idx="3">
                  <c:v>102</c:v>
                </c:pt>
                <c:pt idx="4">
                  <c:v>113</c:v>
                </c:pt>
              </c:numCache>
            </c:numRef>
          </c:val>
          <c:smooth val="0"/>
          <c:extLst>
            <c:ext xmlns:c16="http://schemas.microsoft.com/office/drawing/2014/chart" uri="{C3380CC4-5D6E-409C-BE32-E72D297353CC}">
              <c16:uniqueId val="{00000001-A6F0-438E-952C-4C0191585590}"/>
            </c:ext>
          </c:extLst>
        </c:ser>
        <c:ser>
          <c:idx val="2"/>
          <c:order val="2"/>
          <c:tx>
            <c:strRef>
              <c:f>Sheet1!$D$1</c:f>
              <c:strCache>
                <c:ptCount val="1"/>
                <c:pt idx="0">
                  <c:v># of '1' True Labels</c:v>
                </c:pt>
              </c:strCache>
            </c:strRef>
          </c:tx>
          <c:spPr>
            <a:ln w="28575" cap="rnd">
              <a:solidFill>
                <a:schemeClr val="accent3"/>
              </a:solidFill>
              <a:prstDash val="sysDash"/>
              <a:round/>
            </a:ln>
            <a:effectLst/>
          </c:spPr>
          <c:marker>
            <c:symbol val="none"/>
          </c:marker>
          <c:cat>
            <c:strRef>
              <c:f>Sheet1!$A$2:$A$6</c:f>
              <c:strCache>
                <c:ptCount val="5"/>
                <c:pt idx="0">
                  <c:v>k = 0</c:v>
                </c:pt>
                <c:pt idx="1">
                  <c:v>k = 1</c:v>
                </c:pt>
                <c:pt idx="2">
                  <c:v>k = 5</c:v>
                </c:pt>
                <c:pt idx="3">
                  <c:v>k = 20</c:v>
                </c:pt>
                <c:pt idx="4">
                  <c:v>k = 50</c:v>
                </c:pt>
              </c:strCache>
            </c:strRef>
          </c:cat>
          <c:val>
            <c:numRef>
              <c:f>Sheet1!$D$2:$D$6</c:f>
              <c:numCache>
                <c:formatCode>General</c:formatCode>
                <c:ptCount val="5"/>
                <c:pt idx="0">
                  <c:v>77</c:v>
                </c:pt>
                <c:pt idx="1">
                  <c:v>77</c:v>
                </c:pt>
                <c:pt idx="2">
                  <c:v>77</c:v>
                </c:pt>
                <c:pt idx="3">
                  <c:v>77</c:v>
                </c:pt>
                <c:pt idx="4">
                  <c:v>77</c:v>
                </c:pt>
              </c:numCache>
            </c:numRef>
          </c:val>
          <c:smooth val="0"/>
          <c:extLst>
            <c:ext xmlns:c16="http://schemas.microsoft.com/office/drawing/2014/chart" uri="{C3380CC4-5D6E-409C-BE32-E72D297353CC}">
              <c16:uniqueId val="{00000001-D87E-4EE7-8C6E-AA19262E9FD8}"/>
            </c:ext>
          </c:extLst>
        </c:ser>
        <c:dLbls>
          <c:showLegendKey val="0"/>
          <c:showVal val="0"/>
          <c:showCatName val="0"/>
          <c:showSerName val="0"/>
          <c:showPercent val="0"/>
          <c:showBubbleSize val="0"/>
        </c:dLbls>
        <c:smooth val="0"/>
        <c:axId val="1064535471"/>
        <c:axId val="1064525391"/>
      </c:lineChart>
      <c:catAx>
        <c:axId val="106453547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064525391"/>
        <c:crosses val="autoZero"/>
        <c:auto val="1"/>
        <c:lblAlgn val="ctr"/>
        <c:lblOffset val="100"/>
        <c:noMultiLvlLbl val="0"/>
      </c:catAx>
      <c:valAx>
        <c:axId val="1064525391"/>
        <c:scaling>
          <c:orientation val="minMax"/>
          <c:max val="4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06453547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sz="1600" i="1" dirty="0"/>
              <a:t>Metrics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lineChart>
        <c:grouping val="standard"/>
        <c:varyColors val="0"/>
        <c:ser>
          <c:idx val="0"/>
          <c:order val="0"/>
          <c:tx>
            <c:strRef>
              <c:f>Sheet1!$B$1</c:f>
              <c:strCache>
                <c:ptCount val="1"/>
                <c:pt idx="0">
                  <c:v>Accuracy</c:v>
                </c:pt>
              </c:strCache>
            </c:strRef>
          </c:tx>
          <c:spPr>
            <a:ln w="28575" cap="rnd">
              <a:solidFill>
                <a:schemeClr val="accent5">
                  <a:lumMod val="60000"/>
                  <a:lumOff val="40000"/>
                </a:schemeClr>
              </a:solidFill>
              <a:round/>
            </a:ln>
            <a:effectLst/>
          </c:spPr>
          <c:marker>
            <c:symbol val="none"/>
          </c:marker>
          <c:cat>
            <c:strRef>
              <c:f>Sheet1!$A$2:$A$6</c:f>
              <c:strCache>
                <c:ptCount val="5"/>
                <c:pt idx="0">
                  <c:v>k = 0</c:v>
                </c:pt>
                <c:pt idx="1">
                  <c:v>k = 1</c:v>
                </c:pt>
                <c:pt idx="2">
                  <c:v>k = 5</c:v>
                </c:pt>
                <c:pt idx="3">
                  <c:v>k = 20</c:v>
                </c:pt>
                <c:pt idx="4">
                  <c:v>k = 50</c:v>
                </c:pt>
              </c:strCache>
            </c:strRef>
          </c:cat>
          <c:val>
            <c:numRef>
              <c:f>Sheet1!$B$2:$B$6</c:f>
              <c:numCache>
                <c:formatCode>0%</c:formatCode>
                <c:ptCount val="5"/>
                <c:pt idx="0">
                  <c:v>0.23</c:v>
                </c:pt>
                <c:pt idx="1">
                  <c:v>0.28999999999999998</c:v>
                </c:pt>
                <c:pt idx="2">
                  <c:v>0.28999999999999998</c:v>
                </c:pt>
                <c:pt idx="3">
                  <c:v>0.39</c:v>
                </c:pt>
                <c:pt idx="4">
                  <c:v>0.4</c:v>
                </c:pt>
              </c:numCache>
            </c:numRef>
          </c:val>
          <c:smooth val="0"/>
          <c:extLst>
            <c:ext xmlns:c16="http://schemas.microsoft.com/office/drawing/2014/chart" uri="{C3380CC4-5D6E-409C-BE32-E72D297353CC}">
              <c16:uniqueId val="{00000000-A6F0-438E-952C-4C0191585590}"/>
            </c:ext>
          </c:extLst>
        </c:ser>
        <c:ser>
          <c:idx val="1"/>
          <c:order val="1"/>
          <c:tx>
            <c:strRef>
              <c:f>Sheet1!$C$1</c:f>
              <c:strCache>
                <c:ptCount val="1"/>
                <c:pt idx="0">
                  <c:v>Recall</c:v>
                </c:pt>
              </c:strCache>
            </c:strRef>
          </c:tx>
          <c:spPr>
            <a:ln w="28575" cap="rnd">
              <a:solidFill>
                <a:schemeClr val="accent1">
                  <a:lumMod val="60000"/>
                  <a:lumOff val="40000"/>
                </a:schemeClr>
              </a:solidFill>
              <a:round/>
            </a:ln>
            <a:effectLst/>
          </c:spPr>
          <c:marker>
            <c:symbol val="none"/>
          </c:marker>
          <c:cat>
            <c:strRef>
              <c:f>Sheet1!$A$2:$A$6</c:f>
              <c:strCache>
                <c:ptCount val="5"/>
                <c:pt idx="0">
                  <c:v>k = 0</c:v>
                </c:pt>
                <c:pt idx="1">
                  <c:v>k = 1</c:v>
                </c:pt>
                <c:pt idx="2">
                  <c:v>k = 5</c:v>
                </c:pt>
                <c:pt idx="3">
                  <c:v>k = 20</c:v>
                </c:pt>
                <c:pt idx="4">
                  <c:v>k = 50</c:v>
                </c:pt>
              </c:strCache>
            </c:strRef>
          </c:cat>
          <c:val>
            <c:numRef>
              <c:f>Sheet1!$C$2:$C$6</c:f>
              <c:numCache>
                <c:formatCode>0%</c:formatCode>
                <c:ptCount val="5"/>
                <c:pt idx="0">
                  <c:v>1</c:v>
                </c:pt>
                <c:pt idx="1">
                  <c:v>0.91</c:v>
                </c:pt>
                <c:pt idx="2">
                  <c:v>0.95</c:v>
                </c:pt>
                <c:pt idx="3">
                  <c:v>0.86</c:v>
                </c:pt>
                <c:pt idx="4">
                  <c:v>0.81</c:v>
                </c:pt>
              </c:numCache>
            </c:numRef>
          </c:val>
          <c:smooth val="0"/>
          <c:extLst>
            <c:ext xmlns:c16="http://schemas.microsoft.com/office/drawing/2014/chart" uri="{C3380CC4-5D6E-409C-BE32-E72D297353CC}">
              <c16:uniqueId val="{00000001-A6F0-438E-952C-4C0191585590}"/>
            </c:ext>
          </c:extLst>
        </c:ser>
        <c:ser>
          <c:idx val="2"/>
          <c:order val="2"/>
          <c:tx>
            <c:strRef>
              <c:f>Sheet1!$D$1</c:f>
              <c:strCache>
                <c:ptCount val="1"/>
                <c:pt idx="0">
                  <c:v>F1-Score</c:v>
                </c:pt>
              </c:strCache>
            </c:strRef>
          </c:tx>
          <c:spPr>
            <a:ln w="28575" cap="rnd" cmpd="sng">
              <a:solidFill>
                <a:schemeClr val="accent6">
                  <a:lumMod val="75000"/>
                </a:schemeClr>
              </a:solidFill>
              <a:prstDash val="solid"/>
              <a:round/>
              <a:headEnd type="none"/>
              <a:tailEnd type="none"/>
            </a:ln>
            <a:effectLst/>
          </c:spPr>
          <c:marker>
            <c:symbol val="none"/>
          </c:marker>
          <c:cat>
            <c:strRef>
              <c:f>Sheet1!$A$2:$A$6</c:f>
              <c:strCache>
                <c:ptCount val="5"/>
                <c:pt idx="0">
                  <c:v>k = 0</c:v>
                </c:pt>
                <c:pt idx="1">
                  <c:v>k = 1</c:v>
                </c:pt>
                <c:pt idx="2">
                  <c:v>k = 5</c:v>
                </c:pt>
                <c:pt idx="3">
                  <c:v>k = 20</c:v>
                </c:pt>
                <c:pt idx="4">
                  <c:v>k = 50</c:v>
                </c:pt>
              </c:strCache>
            </c:strRef>
          </c:cat>
          <c:val>
            <c:numRef>
              <c:f>Sheet1!$D$2:$D$6</c:f>
              <c:numCache>
                <c:formatCode>0%</c:formatCode>
                <c:ptCount val="5"/>
                <c:pt idx="0">
                  <c:v>0.33</c:v>
                </c:pt>
                <c:pt idx="1">
                  <c:v>0.33</c:v>
                </c:pt>
                <c:pt idx="2">
                  <c:v>0.34</c:v>
                </c:pt>
                <c:pt idx="3">
                  <c:v>0.35</c:v>
                </c:pt>
                <c:pt idx="4">
                  <c:v>0.33</c:v>
                </c:pt>
              </c:numCache>
            </c:numRef>
          </c:val>
          <c:smooth val="0"/>
          <c:extLst>
            <c:ext xmlns:c16="http://schemas.microsoft.com/office/drawing/2014/chart" uri="{C3380CC4-5D6E-409C-BE32-E72D297353CC}">
              <c16:uniqueId val="{00000001-D87E-4EE7-8C6E-AA19262E9FD8}"/>
            </c:ext>
          </c:extLst>
        </c:ser>
        <c:dLbls>
          <c:showLegendKey val="0"/>
          <c:showVal val="0"/>
          <c:showCatName val="0"/>
          <c:showSerName val="0"/>
          <c:showPercent val="0"/>
          <c:showBubbleSize val="0"/>
        </c:dLbls>
        <c:smooth val="0"/>
        <c:axId val="1064535471"/>
        <c:axId val="1064525391"/>
      </c:lineChart>
      <c:catAx>
        <c:axId val="106453547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064525391"/>
        <c:crosses val="autoZero"/>
        <c:auto val="1"/>
        <c:lblAlgn val="ctr"/>
        <c:lblOffset val="100"/>
        <c:noMultiLvlLbl val="0"/>
      </c:catAx>
      <c:valAx>
        <c:axId val="1064525391"/>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06453547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EA4D55-0F48-48F2-8B8B-CD81BA2373CB}" type="datetimeFigureOut">
              <a:rPr lang="en-US" smtClean="0"/>
              <a:t>24-Aug-24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4A7109-D3E0-47BA-A045-9A99591D35D8}" type="slidenum">
              <a:rPr lang="en-US" smtClean="0"/>
              <a:t>‹#›</a:t>
            </a:fld>
            <a:endParaRPr lang="en-US"/>
          </a:p>
        </p:txBody>
      </p:sp>
    </p:spTree>
    <p:extLst>
      <p:ext uri="{BB962C8B-B14F-4D97-AF65-F5344CB8AC3E}">
        <p14:creationId xmlns:p14="http://schemas.microsoft.com/office/powerpoint/2010/main" val="1645932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2</a:t>
            </a:fld>
            <a:endParaRPr lang="en-US"/>
          </a:p>
        </p:txBody>
      </p:sp>
    </p:spTree>
    <p:extLst>
      <p:ext uri="{BB962C8B-B14F-4D97-AF65-F5344CB8AC3E}">
        <p14:creationId xmlns:p14="http://schemas.microsoft.com/office/powerpoint/2010/main" val="2948518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11</a:t>
            </a:fld>
            <a:endParaRPr lang="en-US"/>
          </a:p>
        </p:txBody>
      </p:sp>
    </p:spTree>
    <p:extLst>
      <p:ext uri="{BB962C8B-B14F-4D97-AF65-F5344CB8AC3E}">
        <p14:creationId xmlns:p14="http://schemas.microsoft.com/office/powerpoint/2010/main" val="10670767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12</a:t>
            </a:fld>
            <a:endParaRPr lang="en-US"/>
          </a:p>
        </p:txBody>
      </p:sp>
    </p:spTree>
    <p:extLst>
      <p:ext uri="{BB962C8B-B14F-4D97-AF65-F5344CB8AC3E}">
        <p14:creationId xmlns:p14="http://schemas.microsoft.com/office/powerpoint/2010/main" val="42508317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13</a:t>
            </a:fld>
            <a:endParaRPr lang="en-US"/>
          </a:p>
        </p:txBody>
      </p:sp>
    </p:spTree>
    <p:extLst>
      <p:ext uri="{BB962C8B-B14F-4D97-AF65-F5344CB8AC3E}">
        <p14:creationId xmlns:p14="http://schemas.microsoft.com/office/powerpoint/2010/main" val="19065149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14</a:t>
            </a:fld>
            <a:endParaRPr lang="en-US"/>
          </a:p>
        </p:txBody>
      </p:sp>
    </p:spTree>
    <p:extLst>
      <p:ext uri="{BB962C8B-B14F-4D97-AF65-F5344CB8AC3E}">
        <p14:creationId xmlns:p14="http://schemas.microsoft.com/office/powerpoint/2010/main" val="29750285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15</a:t>
            </a:fld>
            <a:endParaRPr lang="en-US"/>
          </a:p>
        </p:txBody>
      </p:sp>
    </p:spTree>
    <p:extLst>
      <p:ext uri="{BB962C8B-B14F-4D97-AF65-F5344CB8AC3E}">
        <p14:creationId xmlns:p14="http://schemas.microsoft.com/office/powerpoint/2010/main" val="36104694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16</a:t>
            </a:fld>
            <a:endParaRPr lang="en-US"/>
          </a:p>
        </p:txBody>
      </p:sp>
    </p:spTree>
    <p:extLst>
      <p:ext uri="{BB962C8B-B14F-4D97-AF65-F5344CB8AC3E}">
        <p14:creationId xmlns:p14="http://schemas.microsoft.com/office/powerpoint/2010/main" val="1037982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17</a:t>
            </a:fld>
            <a:endParaRPr lang="en-US"/>
          </a:p>
        </p:txBody>
      </p:sp>
    </p:spTree>
    <p:extLst>
      <p:ext uri="{BB962C8B-B14F-4D97-AF65-F5344CB8AC3E}">
        <p14:creationId xmlns:p14="http://schemas.microsoft.com/office/powerpoint/2010/main" val="30625563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18</a:t>
            </a:fld>
            <a:endParaRPr lang="en-US"/>
          </a:p>
        </p:txBody>
      </p:sp>
    </p:spTree>
    <p:extLst>
      <p:ext uri="{BB962C8B-B14F-4D97-AF65-F5344CB8AC3E}">
        <p14:creationId xmlns:p14="http://schemas.microsoft.com/office/powerpoint/2010/main" val="42454747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19</a:t>
            </a:fld>
            <a:endParaRPr lang="en-US"/>
          </a:p>
        </p:txBody>
      </p:sp>
    </p:spTree>
    <p:extLst>
      <p:ext uri="{BB962C8B-B14F-4D97-AF65-F5344CB8AC3E}">
        <p14:creationId xmlns:p14="http://schemas.microsoft.com/office/powerpoint/2010/main" val="9088657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20</a:t>
            </a:fld>
            <a:endParaRPr lang="en-US"/>
          </a:p>
        </p:txBody>
      </p:sp>
    </p:spTree>
    <p:extLst>
      <p:ext uri="{BB962C8B-B14F-4D97-AF65-F5344CB8AC3E}">
        <p14:creationId xmlns:p14="http://schemas.microsoft.com/office/powerpoint/2010/main" val="41198393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3</a:t>
            </a:fld>
            <a:endParaRPr lang="en-US"/>
          </a:p>
        </p:txBody>
      </p:sp>
    </p:spTree>
    <p:extLst>
      <p:ext uri="{BB962C8B-B14F-4D97-AF65-F5344CB8AC3E}">
        <p14:creationId xmlns:p14="http://schemas.microsoft.com/office/powerpoint/2010/main" val="37885990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21</a:t>
            </a:fld>
            <a:endParaRPr lang="en-US"/>
          </a:p>
        </p:txBody>
      </p:sp>
    </p:spTree>
    <p:extLst>
      <p:ext uri="{BB962C8B-B14F-4D97-AF65-F5344CB8AC3E}">
        <p14:creationId xmlns:p14="http://schemas.microsoft.com/office/powerpoint/2010/main" val="14852521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22</a:t>
            </a:fld>
            <a:endParaRPr lang="en-US"/>
          </a:p>
        </p:txBody>
      </p:sp>
    </p:spTree>
    <p:extLst>
      <p:ext uri="{BB962C8B-B14F-4D97-AF65-F5344CB8AC3E}">
        <p14:creationId xmlns:p14="http://schemas.microsoft.com/office/powerpoint/2010/main" val="10360908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23</a:t>
            </a:fld>
            <a:endParaRPr lang="en-US"/>
          </a:p>
        </p:txBody>
      </p:sp>
    </p:spTree>
    <p:extLst>
      <p:ext uri="{BB962C8B-B14F-4D97-AF65-F5344CB8AC3E}">
        <p14:creationId xmlns:p14="http://schemas.microsoft.com/office/powerpoint/2010/main" val="10873517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24</a:t>
            </a:fld>
            <a:endParaRPr lang="en-US"/>
          </a:p>
        </p:txBody>
      </p:sp>
    </p:spTree>
    <p:extLst>
      <p:ext uri="{BB962C8B-B14F-4D97-AF65-F5344CB8AC3E}">
        <p14:creationId xmlns:p14="http://schemas.microsoft.com/office/powerpoint/2010/main" val="8567560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25</a:t>
            </a:fld>
            <a:endParaRPr lang="en-US"/>
          </a:p>
        </p:txBody>
      </p:sp>
    </p:spTree>
    <p:extLst>
      <p:ext uri="{BB962C8B-B14F-4D97-AF65-F5344CB8AC3E}">
        <p14:creationId xmlns:p14="http://schemas.microsoft.com/office/powerpoint/2010/main" val="37263265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26</a:t>
            </a:fld>
            <a:endParaRPr lang="en-US"/>
          </a:p>
        </p:txBody>
      </p:sp>
    </p:spTree>
    <p:extLst>
      <p:ext uri="{BB962C8B-B14F-4D97-AF65-F5344CB8AC3E}">
        <p14:creationId xmlns:p14="http://schemas.microsoft.com/office/powerpoint/2010/main" val="7995418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27</a:t>
            </a:fld>
            <a:endParaRPr lang="en-US"/>
          </a:p>
        </p:txBody>
      </p:sp>
    </p:spTree>
    <p:extLst>
      <p:ext uri="{BB962C8B-B14F-4D97-AF65-F5344CB8AC3E}">
        <p14:creationId xmlns:p14="http://schemas.microsoft.com/office/powerpoint/2010/main" val="13474748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28</a:t>
            </a:fld>
            <a:endParaRPr lang="en-US"/>
          </a:p>
        </p:txBody>
      </p:sp>
    </p:spTree>
    <p:extLst>
      <p:ext uri="{BB962C8B-B14F-4D97-AF65-F5344CB8AC3E}">
        <p14:creationId xmlns:p14="http://schemas.microsoft.com/office/powerpoint/2010/main" val="6923641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29</a:t>
            </a:fld>
            <a:endParaRPr lang="en-US"/>
          </a:p>
        </p:txBody>
      </p:sp>
    </p:spTree>
    <p:extLst>
      <p:ext uri="{BB962C8B-B14F-4D97-AF65-F5344CB8AC3E}">
        <p14:creationId xmlns:p14="http://schemas.microsoft.com/office/powerpoint/2010/main" val="1812799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30</a:t>
            </a:fld>
            <a:endParaRPr lang="en-US"/>
          </a:p>
        </p:txBody>
      </p:sp>
    </p:spTree>
    <p:extLst>
      <p:ext uri="{BB962C8B-B14F-4D97-AF65-F5344CB8AC3E}">
        <p14:creationId xmlns:p14="http://schemas.microsoft.com/office/powerpoint/2010/main" val="11120745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4</a:t>
            </a:fld>
            <a:endParaRPr lang="en-US"/>
          </a:p>
        </p:txBody>
      </p:sp>
    </p:spTree>
    <p:extLst>
      <p:ext uri="{BB962C8B-B14F-4D97-AF65-F5344CB8AC3E}">
        <p14:creationId xmlns:p14="http://schemas.microsoft.com/office/powerpoint/2010/main" val="11564482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31</a:t>
            </a:fld>
            <a:endParaRPr lang="en-US"/>
          </a:p>
        </p:txBody>
      </p:sp>
    </p:spTree>
    <p:extLst>
      <p:ext uri="{BB962C8B-B14F-4D97-AF65-F5344CB8AC3E}">
        <p14:creationId xmlns:p14="http://schemas.microsoft.com/office/powerpoint/2010/main" val="185616006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32</a:t>
            </a:fld>
            <a:endParaRPr lang="en-US"/>
          </a:p>
        </p:txBody>
      </p:sp>
    </p:spTree>
    <p:extLst>
      <p:ext uri="{BB962C8B-B14F-4D97-AF65-F5344CB8AC3E}">
        <p14:creationId xmlns:p14="http://schemas.microsoft.com/office/powerpoint/2010/main" val="19104697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33</a:t>
            </a:fld>
            <a:endParaRPr lang="en-US"/>
          </a:p>
        </p:txBody>
      </p:sp>
    </p:spTree>
    <p:extLst>
      <p:ext uri="{BB962C8B-B14F-4D97-AF65-F5344CB8AC3E}">
        <p14:creationId xmlns:p14="http://schemas.microsoft.com/office/powerpoint/2010/main" val="2033063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34</a:t>
            </a:fld>
            <a:endParaRPr lang="en-US"/>
          </a:p>
        </p:txBody>
      </p:sp>
    </p:spTree>
    <p:extLst>
      <p:ext uri="{BB962C8B-B14F-4D97-AF65-F5344CB8AC3E}">
        <p14:creationId xmlns:p14="http://schemas.microsoft.com/office/powerpoint/2010/main" val="25606248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35</a:t>
            </a:fld>
            <a:endParaRPr lang="en-US"/>
          </a:p>
        </p:txBody>
      </p:sp>
    </p:spTree>
    <p:extLst>
      <p:ext uri="{BB962C8B-B14F-4D97-AF65-F5344CB8AC3E}">
        <p14:creationId xmlns:p14="http://schemas.microsoft.com/office/powerpoint/2010/main" val="176133497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36</a:t>
            </a:fld>
            <a:endParaRPr lang="en-US"/>
          </a:p>
        </p:txBody>
      </p:sp>
    </p:spTree>
    <p:extLst>
      <p:ext uri="{BB962C8B-B14F-4D97-AF65-F5344CB8AC3E}">
        <p14:creationId xmlns:p14="http://schemas.microsoft.com/office/powerpoint/2010/main" val="26130621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37</a:t>
            </a:fld>
            <a:endParaRPr lang="en-US"/>
          </a:p>
        </p:txBody>
      </p:sp>
    </p:spTree>
    <p:extLst>
      <p:ext uri="{BB962C8B-B14F-4D97-AF65-F5344CB8AC3E}">
        <p14:creationId xmlns:p14="http://schemas.microsoft.com/office/powerpoint/2010/main" val="4184239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38</a:t>
            </a:fld>
            <a:endParaRPr lang="en-US"/>
          </a:p>
        </p:txBody>
      </p:sp>
    </p:spTree>
    <p:extLst>
      <p:ext uri="{BB962C8B-B14F-4D97-AF65-F5344CB8AC3E}">
        <p14:creationId xmlns:p14="http://schemas.microsoft.com/office/powerpoint/2010/main" val="282720456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39</a:t>
            </a:fld>
            <a:endParaRPr lang="en-US"/>
          </a:p>
        </p:txBody>
      </p:sp>
    </p:spTree>
    <p:extLst>
      <p:ext uri="{BB962C8B-B14F-4D97-AF65-F5344CB8AC3E}">
        <p14:creationId xmlns:p14="http://schemas.microsoft.com/office/powerpoint/2010/main" val="388297249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40</a:t>
            </a:fld>
            <a:endParaRPr lang="en-US"/>
          </a:p>
        </p:txBody>
      </p:sp>
    </p:spTree>
    <p:extLst>
      <p:ext uri="{BB962C8B-B14F-4D97-AF65-F5344CB8AC3E}">
        <p14:creationId xmlns:p14="http://schemas.microsoft.com/office/powerpoint/2010/main" val="35327576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5</a:t>
            </a:fld>
            <a:endParaRPr lang="en-US"/>
          </a:p>
        </p:txBody>
      </p:sp>
    </p:spTree>
    <p:extLst>
      <p:ext uri="{BB962C8B-B14F-4D97-AF65-F5344CB8AC3E}">
        <p14:creationId xmlns:p14="http://schemas.microsoft.com/office/powerpoint/2010/main" val="186035600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41</a:t>
            </a:fld>
            <a:endParaRPr lang="en-US"/>
          </a:p>
        </p:txBody>
      </p:sp>
    </p:spTree>
    <p:extLst>
      <p:ext uri="{BB962C8B-B14F-4D97-AF65-F5344CB8AC3E}">
        <p14:creationId xmlns:p14="http://schemas.microsoft.com/office/powerpoint/2010/main" val="378572293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42</a:t>
            </a:fld>
            <a:endParaRPr lang="en-US"/>
          </a:p>
        </p:txBody>
      </p:sp>
    </p:spTree>
    <p:extLst>
      <p:ext uri="{BB962C8B-B14F-4D97-AF65-F5344CB8AC3E}">
        <p14:creationId xmlns:p14="http://schemas.microsoft.com/office/powerpoint/2010/main" val="160832847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43</a:t>
            </a:fld>
            <a:endParaRPr lang="en-US"/>
          </a:p>
        </p:txBody>
      </p:sp>
    </p:spTree>
    <p:extLst>
      <p:ext uri="{BB962C8B-B14F-4D97-AF65-F5344CB8AC3E}">
        <p14:creationId xmlns:p14="http://schemas.microsoft.com/office/powerpoint/2010/main" val="147158263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44</a:t>
            </a:fld>
            <a:endParaRPr lang="en-US"/>
          </a:p>
        </p:txBody>
      </p:sp>
    </p:spTree>
    <p:extLst>
      <p:ext uri="{BB962C8B-B14F-4D97-AF65-F5344CB8AC3E}">
        <p14:creationId xmlns:p14="http://schemas.microsoft.com/office/powerpoint/2010/main" val="382361177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45</a:t>
            </a:fld>
            <a:endParaRPr lang="en-US"/>
          </a:p>
        </p:txBody>
      </p:sp>
    </p:spTree>
    <p:extLst>
      <p:ext uri="{BB962C8B-B14F-4D97-AF65-F5344CB8AC3E}">
        <p14:creationId xmlns:p14="http://schemas.microsoft.com/office/powerpoint/2010/main" val="403987313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46</a:t>
            </a:fld>
            <a:endParaRPr lang="en-US"/>
          </a:p>
        </p:txBody>
      </p:sp>
    </p:spTree>
    <p:extLst>
      <p:ext uri="{BB962C8B-B14F-4D97-AF65-F5344CB8AC3E}">
        <p14:creationId xmlns:p14="http://schemas.microsoft.com/office/powerpoint/2010/main" val="23365856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47</a:t>
            </a:fld>
            <a:endParaRPr lang="en-US"/>
          </a:p>
        </p:txBody>
      </p:sp>
    </p:spTree>
    <p:extLst>
      <p:ext uri="{BB962C8B-B14F-4D97-AF65-F5344CB8AC3E}">
        <p14:creationId xmlns:p14="http://schemas.microsoft.com/office/powerpoint/2010/main" val="66970195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48</a:t>
            </a:fld>
            <a:endParaRPr lang="en-US"/>
          </a:p>
        </p:txBody>
      </p:sp>
    </p:spTree>
    <p:extLst>
      <p:ext uri="{BB962C8B-B14F-4D97-AF65-F5344CB8AC3E}">
        <p14:creationId xmlns:p14="http://schemas.microsoft.com/office/powerpoint/2010/main" val="67510355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49</a:t>
            </a:fld>
            <a:endParaRPr lang="en-US"/>
          </a:p>
        </p:txBody>
      </p:sp>
    </p:spTree>
    <p:extLst>
      <p:ext uri="{BB962C8B-B14F-4D97-AF65-F5344CB8AC3E}">
        <p14:creationId xmlns:p14="http://schemas.microsoft.com/office/powerpoint/2010/main" val="105878023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50</a:t>
            </a:fld>
            <a:endParaRPr lang="en-US"/>
          </a:p>
        </p:txBody>
      </p:sp>
    </p:spTree>
    <p:extLst>
      <p:ext uri="{BB962C8B-B14F-4D97-AF65-F5344CB8AC3E}">
        <p14:creationId xmlns:p14="http://schemas.microsoft.com/office/powerpoint/2010/main" val="34805783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6</a:t>
            </a:fld>
            <a:endParaRPr lang="en-US"/>
          </a:p>
        </p:txBody>
      </p:sp>
    </p:spTree>
    <p:extLst>
      <p:ext uri="{BB962C8B-B14F-4D97-AF65-F5344CB8AC3E}">
        <p14:creationId xmlns:p14="http://schemas.microsoft.com/office/powerpoint/2010/main" val="13548332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51</a:t>
            </a:fld>
            <a:endParaRPr lang="en-US"/>
          </a:p>
        </p:txBody>
      </p:sp>
    </p:spTree>
    <p:extLst>
      <p:ext uri="{BB962C8B-B14F-4D97-AF65-F5344CB8AC3E}">
        <p14:creationId xmlns:p14="http://schemas.microsoft.com/office/powerpoint/2010/main" val="403572145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52</a:t>
            </a:fld>
            <a:endParaRPr lang="en-US"/>
          </a:p>
        </p:txBody>
      </p:sp>
    </p:spTree>
    <p:extLst>
      <p:ext uri="{BB962C8B-B14F-4D97-AF65-F5344CB8AC3E}">
        <p14:creationId xmlns:p14="http://schemas.microsoft.com/office/powerpoint/2010/main" val="358837039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53</a:t>
            </a:fld>
            <a:endParaRPr lang="en-US"/>
          </a:p>
        </p:txBody>
      </p:sp>
    </p:spTree>
    <p:extLst>
      <p:ext uri="{BB962C8B-B14F-4D97-AF65-F5344CB8AC3E}">
        <p14:creationId xmlns:p14="http://schemas.microsoft.com/office/powerpoint/2010/main" val="299891180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54</a:t>
            </a:fld>
            <a:endParaRPr lang="en-US"/>
          </a:p>
        </p:txBody>
      </p:sp>
    </p:spTree>
    <p:extLst>
      <p:ext uri="{BB962C8B-B14F-4D97-AF65-F5344CB8AC3E}">
        <p14:creationId xmlns:p14="http://schemas.microsoft.com/office/powerpoint/2010/main" val="173120926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55</a:t>
            </a:fld>
            <a:endParaRPr lang="en-US"/>
          </a:p>
        </p:txBody>
      </p:sp>
    </p:spTree>
    <p:extLst>
      <p:ext uri="{BB962C8B-B14F-4D97-AF65-F5344CB8AC3E}">
        <p14:creationId xmlns:p14="http://schemas.microsoft.com/office/powerpoint/2010/main" val="121630183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56</a:t>
            </a:fld>
            <a:endParaRPr lang="en-US"/>
          </a:p>
        </p:txBody>
      </p:sp>
    </p:spTree>
    <p:extLst>
      <p:ext uri="{BB962C8B-B14F-4D97-AF65-F5344CB8AC3E}">
        <p14:creationId xmlns:p14="http://schemas.microsoft.com/office/powerpoint/2010/main" val="347000040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57</a:t>
            </a:fld>
            <a:endParaRPr lang="en-US"/>
          </a:p>
        </p:txBody>
      </p:sp>
    </p:spTree>
    <p:extLst>
      <p:ext uri="{BB962C8B-B14F-4D97-AF65-F5344CB8AC3E}">
        <p14:creationId xmlns:p14="http://schemas.microsoft.com/office/powerpoint/2010/main" val="300762308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58</a:t>
            </a:fld>
            <a:endParaRPr lang="en-US"/>
          </a:p>
        </p:txBody>
      </p:sp>
    </p:spTree>
    <p:extLst>
      <p:ext uri="{BB962C8B-B14F-4D97-AF65-F5344CB8AC3E}">
        <p14:creationId xmlns:p14="http://schemas.microsoft.com/office/powerpoint/2010/main" val="53923427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59</a:t>
            </a:fld>
            <a:endParaRPr lang="en-US"/>
          </a:p>
        </p:txBody>
      </p:sp>
    </p:spTree>
    <p:extLst>
      <p:ext uri="{BB962C8B-B14F-4D97-AF65-F5344CB8AC3E}">
        <p14:creationId xmlns:p14="http://schemas.microsoft.com/office/powerpoint/2010/main" val="6311136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60</a:t>
            </a:fld>
            <a:endParaRPr lang="en-US"/>
          </a:p>
        </p:txBody>
      </p:sp>
    </p:spTree>
    <p:extLst>
      <p:ext uri="{BB962C8B-B14F-4D97-AF65-F5344CB8AC3E}">
        <p14:creationId xmlns:p14="http://schemas.microsoft.com/office/powerpoint/2010/main" val="2424706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7</a:t>
            </a:fld>
            <a:endParaRPr lang="en-US"/>
          </a:p>
        </p:txBody>
      </p:sp>
    </p:spTree>
    <p:extLst>
      <p:ext uri="{BB962C8B-B14F-4D97-AF65-F5344CB8AC3E}">
        <p14:creationId xmlns:p14="http://schemas.microsoft.com/office/powerpoint/2010/main" val="255579435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61</a:t>
            </a:fld>
            <a:endParaRPr lang="en-US"/>
          </a:p>
        </p:txBody>
      </p:sp>
    </p:spTree>
    <p:extLst>
      <p:ext uri="{BB962C8B-B14F-4D97-AF65-F5344CB8AC3E}">
        <p14:creationId xmlns:p14="http://schemas.microsoft.com/office/powerpoint/2010/main" val="273170402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62</a:t>
            </a:fld>
            <a:endParaRPr lang="en-US"/>
          </a:p>
        </p:txBody>
      </p:sp>
    </p:spTree>
    <p:extLst>
      <p:ext uri="{BB962C8B-B14F-4D97-AF65-F5344CB8AC3E}">
        <p14:creationId xmlns:p14="http://schemas.microsoft.com/office/powerpoint/2010/main" val="244523764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63</a:t>
            </a:fld>
            <a:endParaRPr lang="en-US"/>
          </a:p>
        </p:txBody>
      </p:sp>
    </p:spTree>
    <p:extLst>
      <p:ext uri="{BB962C8B-B14F-4D97-AF65-F5344CB8AC3E}">
        <p14:creationId xmlns:p14="http://schemas.microsoft.com/office/powerpoint/2010/main" val="199185300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64</a:t>
            </a:fld>
            <a:endParaRPr lang="en-US"/>
          </a:p>
        </p:txBody>
      </p:sp>
    </p:spTree>
    <p:extLst>
      <p:ext uri="{BB962C8B-B14F-4D97-AF65-F5344CB8AC3E}">
        <p14:creationId xmlns:p14="http://schemas.microsoft.com/office/powerpoint/2010/main" val="369864265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65</a:t>
            </a:fld>
            <a:endParaRPr lang="en-US"/>
          </a:p>
        </p:txBody>
      </p:sp>
    </p:spTree>
    <p:extLst>
      <p:ext uri="{BB962C8B-B14F-4D97-AF65-F5344CB8AC3E}">
        <p14:creationId xmlns:p14="http://schemas.microsoft.com/office/powerpoint/2010/main" val="239014382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66</a:t>
            </a:fld>
            <a:endParaRPr lang="en-US"/>
          </a:p>
        </p:txBody>
      </p:sp>
    </p:spTree>
    <p:extLst>
      <p:ext uri="{BB962C8B-B14F-4D97-AF65-F5344CB8AC3E}">
        <p14:creationId xmlns:p14="http://schemas.microsoft.com/office/powerpoint/2010/main" val="370351052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67</a:t>
            </a:fld>
            <a:endParaRPr lang="en-US"/>
          </a:p>
        </p:txBody>
      </p:sp>
    </p:spTree>
    <p:extLst>
      <p:ext uri="{BB962C8B-B14F-4D97-AF65-F5344CB8AC3E}">
        <p14:creationId xmlns:p14="http://schemas.microsoft.com/office/powerpoint/2010/main" val="279500560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68</a:t>
            </a:fld>
            <a:endParaRPr lang="en-US"/>
          </a:p>
        </p:txBody>
      </p:sp>
    </p:spTree>
    <p:extLst>
      <p:ext uri="{BB962C8B-B14F-4D97-AF65-F5344CB8AC3E}">
        <p14:creationId xmlns:p14="http://schemas.microsoft.com/office/powerpoint/2010/main" val="43343549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69</a:t>
            </a:fld>
            <a:endParaRPr lang="en-US"/>
          </a:p>
        </p:txBody>
      </p:sp>
    </p:spTree>
    <p:extLst>
      <p:ext uri="{BB962C8B-B14F-4D97-AF65-F5344CB8AC3E}">
        <p14:creationId xmlns:p14="http://schemas.microsoft.com/office/powerpoint/2010/main" val="429035086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70</a:t>
            </a:fld>
            <a:endParaRPr lang="en-US"/>
          </a:p>
        </p:txBody>
      </p:sp>
    </p:spTree>
    <p:extLst>
      <p:ext uri="{BB962C8B-B14F-4D97-AF65-F5344CB8AC3E}">
        <p14:creationId xmlns:p14="http://schemas.microsoft.com/office/powerpoint/2010/main" val="36901889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8</a:t>
            </a:fld>
            <a:endParaRPr lang="en-US"/>
          </a:p>
        </p:txBody>
      </p:sp>
    </p:spTree>
    <p:extLst>
      <p:ext uri="{BB962C8B-B14F-4D97-AF65-F5344CB8AC3E}">
        <p14:creationId xmlns:p14="http://schemas.microsoft.com/office/powerpoint/2010/main" val="353731328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71</a:t>
            </a:fld>
            <a:endParaRPr lang="en-US"/>
          </a:p>
        </p:txBody>
      </p:sp>
    </p:spTree>
    <p:extLst>
      <p:ext uri="{BB962C8B-B14F-4D97-AF65-F5344CB8AC3E}">
        <p14:creationId xmlns:p14="http://schemas.microsoft.com/office/powerpoint/2010/main" val="55952208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72</a:t>
            </a:fld>
            <a:endParaRPr lang="en-US"/>
          </a:p>
        </p:txBody>
      </p:sp>
    </p:spTree>
    <p:extLst>
      <p:ext uri="{BB962C8B-B14F-4D97-AF65-F5344CB8AC3E}">
        <p14:creationId xmlns:p14="http://schemas.microsoft.com/office/powerpoint/2010/main" val="31997940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9</a:t>
            </a:fld>
            <a:endParaRPr lang="en-US"/>
          </a:p>
        </p:txBody>
      </p:sp>
    </p:spTree>
    <p:extLst>
      <p:ext uri="{BB962C8B-B14F-4D97-AF65-F5344CB8AC3E}">
        <p14:creationId xmlns:p14="http://schemas.microsoft.com/office/powerpoint/2010/main" val="21207420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10</a:t>
            </a:fld>
            <a:endParaRPr lang="en-US"/>
          </a:p>
        </p:txBody>
      </p:sp>
    </p:spTree>
    <p:extLst>
      <p:ext uri="{BB962C8B-B14F-4D97-AF65-F5344CB8AC3E}">
        <p14:creationId xmlns:p14="http://schemas.microsoft.com/office/powerpoint/2010/main" val="31069591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4251E-B742-C4D8-82DC-FAE08DF9329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4743DA1-D530-713F-C81E-40A70A3484F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890B894-3E2F-DBD6-A1A5-55003E76084E}"/>
              </a:ext>
            </a:extLst>
          </p:cNvPr>
          <p:cNvSpPr>
            <a:spLocks noGrp="1"/>
          </p:cNvSpPr>
          <p:nvPr>
            <p:ph type="dt" sz="half" idx="10"/>
          </p:nvPr>
        </p:nvSpPr>
        <p:spPr/>
        <p:txBody>
          <a:bodyPr/>
          <a:lstStyle/>
          <a:p>
            <a:fld id="{B8959F3C-9879-4806-ADC7-BA321CD3F53D}" type="datetimeFigureOut">
              <a:rPr lang="en-US" smtClean="0"/>
              <a:t>24-Aug-24</a:t>
            </a:fld>
            <a:endParaRPr lang="en-US"/>
          </a:p>
        </p:txBody>
      </p:sp>
      <p:sp>
        <p:nvSpPr>
          <p:cNvPr id="5" name="Footer Placeholder 4">
            <a:extLst>
              <a:ext uri="{FF2B5EF4-FFF2-40B4-BE49-F238E27FC236}">
                <a16:creationId xmlns:a16="http://schemas.microsoft.com/office/drawing/2014/main" id="{C508BF91-3E35-8CD9-F21E-27F0CAD4C3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9C787C-83D1-9CEA-4416-B59C8FCFD5C6}"/>
              </a:ext>
            </a:extLst>
          </p:cNvPr>
          <p:cNvSpPr>
            <a:spLocks noGrp="1"/>
          </p:cNvSpPr>
          <p:nvPr>
            <p:ph type="sldNum" sz="quarter" idx="12"/>
          </p:nvPr>
        </p:nvSpPr>
        <p:spPr/>
        <p:txBody>
          <a:bodyPr/>
          <a:lstStyle/>
          <a:p>
            <a:fld id="{CE7CEE70-2E53-4018-916E-1D2712E71878}" type="slidenum">
              <a:rPr lang="en-US" smtClean="0"/>
              <a:t>‹#›</a:t>
            </a:fld>
            <a:endParaRPr lang="en-US"/>
          </a:p>
        </p:txBody>
      </p:sp>
    </p:spTree>
    <p:extLst>
      <p:ext uri="{BB962C8B-B14F-4D97-AF65-F5344CB8AC3E}">
        <p14:creationId xmlns:p14="http://schemas.microsoft.com/office/powerpoint/2010/main" val="855579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6B8F9-22B2-D622-EE05-1EB83E95C71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4815B40-284E-FF6D-54A6-A84E46934D4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C99526E-13FD-B954-0F5E-C7F46F3BB3E4}"/>
              </a:ext>
            </a:extLst>
          </p:cNvPr>
          <p:cNvSpPr>
            <a:spLocks noGrp="1"/>
          </p:cNvSpPr>
          <p:nvPr>
            <p:ph type="dt" sz="half" idx="10"/>
          </p:nvPr>
        </p:nvSpPr>
        <p:spPr/>
        <p:txBody>
          <a:bodyPr/>
          <a:lstStyle/>
          <a:p>
            <a:fld id="{B8959F3C-9879-4806-ADC7-BA321CD3F53D}" type="datetimeFigureOut">
              <a:rPr lang="en-US" smtClean="0"/>
              <a:t>24-Aug-24</a:t>
            </a:fld>
            <a:endParaRPr lang="en-US"/>
          </a:p>
        </p:txBody>
      </p:sp>
      <p:sp>
        <p:nvSpPr>
          <p:cNvPr id="5" name="Footer Placeholder 4">
            <a:extLst>
              <a:ext uri="{FF2B5EF4-FFF2-40B4-BE49-F238E27FC236}">
                <a16:creationId xmlns:a16="http://schemas.microsoft.com/office/drawing/2014/main" id="{9352190F-8518-FFFA-BED0-053BF5FC61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68C6912-B303-5E4F-4B33-9BC83A8E05B7}"/>
              </a:ext>
            </a:extLst>
          </p:cNvPr>
          <p:cNvSpPr>
            <a:spLocks noGrp="1"/>
          </p:cNvSpPr>
          <p:nvPr>
            <p:ph type="sldNum" sz="quarter" idx="12"/>
          </p:nvPr>
        </p:nvSpPr>
        <p:spPr/>
        <p:txBody>
          <a:bodyPr/>
          <a:lstStyle/>
          <a:p>
            <a:fld id="{CE7CEE70-2E53-4018-916E-1D2712E71878}" type="slidenum">
              <a:rPr lang="en-US" smtClean="0"/>
              <a:t>‹#›</a:t>
            </a:fld>
            <a:endParaRPr lang="en-US"/>
          </a:p>
        </p:txBody>
      </p:sp>
    </p:spTree>
    <p:extLst>
      <p:ext uri="{BB962C8B-B14F-4D97-AF65-F5344CB8AC3E}">
        <p14:creationId xmlns:p14="http://schemas.microsoft.com/office/powerpoint/2010/main" val="1663526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F159EAA-5E97-DD6D-1106-A39BB0EF686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445D886-7EAF-991C-9446-31E681F9915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56454BA-9E46-4C50-2046-8CF6A93DAA87}"/>
              </a:ext>
            </a:extLst>
          </p:cNvPr>
          <p:cNvSpPr>
            <a:spLocks noGrp="1"/>
          </p:cNvSpPr>
          <p:nvPr>
            <p:ph type="dt" sz="half" idx="10"/>
          </p:nvPr>
        </p:nvSpPr>
        <p:spPr/>
        <p:txBody>
          <a:bodyPr/>
          <a:lstStyle/>
          <a:p>
            <a:fld id="{B8959F3C-9879-4806-ADC7-BA321CD3F53D}" type="datetimeFigureOut">
              <a:rPr lang="en-US" smtClean="0"/>
              <a:t>24-Aug-24</a:t>
            </a:fld>
            <a:endParaRPr lang="en-US"/>
          </a:p>
        </p:txBody>
      </p:sp>
      <p:sp>
        <p:nvSpPr>
          <p:cNvPr id="5" name="Footer Placeholder 4">
            <a:extLst>
              <a:ext uri="{FF2B5EF4-FFF2-40B4-BE49-F238E27FC236}">
                <a16:creationId xmlns:a16="http://schemas.microsoft.com/office/drawing/2014/main" id="{BF07E8E0-FA59-1103-E690-879FA67837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9BAD3A-5FBA-F3E7-5557-FE78F9970B9C}"/>
              </a:ext>
            </a:extLst>
          </p:cNvPr>
          <p:cNvSpPr>
            <a:spLocks noGrp="1"/>
          </p:cNvSpPr>
          <p:nvPr>
            <p:ph type="sldNum" sz="quarter" idx="12"/>
          </p:nvPr>
        </p:nvSpPr>
        <p:spPr/>
        <p:txBody>
          <a:bodyPr/>
          <a:lstStyle/>
          <a:p>
            <a:fld id="{CE7CEE70-2E53-4018-916E-1D2712E71878}" type="slidenum">
              <a:rPr lang="en-US" smtClean="0"/>
              <a:t>‹#›</a:t>
            </a:fld>
            <a:endParaRPr lang="en-US"/>
          </a:p>
        </p:txBody>
      </p:sp>
    </p:spTree>
    <p:extLst>
      <p:ext uri="{BB962C8B-B14F-4D97-AF65-F5344CB8AC3E}">
        <p14:creationId xmlns:p14="http://schemas.microsoft.com/office/powerpoint/2010/main" val="16241107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5205FD-A103-38BA-2716-DC70E0DE662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D294B4F-7013-1FC7-40D6-5A7937C0B9A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6D2588-7FC0-3946-2294-A6DC1C41AC1D}"/>
              </a:ext>
            </a:extLst>
          </p:cNvPr>
          <p:cNvSpPr>
            <a:spLocks noGrp="1"/>
          </p:cNvSpPr>
          <p:nvPr>
            <p:ph type="dt" sz="half" idx="10"/>
          </p:nvPr>
        </p:nvSpPr>
        <p:spPr/>
        <p:txBody>
          <a:bodyPr/>
          <a:lstStyle/>
          <a:p>
            <a:fld id="{B8959F3C-9879-4806-ADC7-BA321CD3F53D}" type="datetimeFigureOut">
              <a:rPr lang="en-US" smtClean="0"/>
              <a:t>24-Aug-24</a:t>
            </a:fld>
            <a:endParaRPr lang="en-US"/>
          </a:p>
        </p:txBody>
      </p:sp>
      <p:sp>
        <p:nvSpPr>
          <p:cNvPr id="5" name="Footer Placeholder 4">
            <a:extLst>
              <a:ext uri="{FF2B5EF4-FFF2-40B4-BE49-F238E27FC236}">
                <a16:creationId xmlns:a16="http://schemas.microsoft.com/office/drawing/2014/main" id="{9F81D1B9-7BC6-D4E5-5AB6-A5767FB044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30A8AC-8954-66A8-49E5-3EB17B389D18}"/>
              </a:ext>
            </a:extLst>
          </p:cNvPr>
          <p:cNvSpPr>
            <a:spLocks noGrp="1"/>
          </p:cNvSpPr>
          <p:nvPr>
            <p:ph type="sldNum" sz="quarter" idx="12"/>
          </p:nvPr>
        </p:nvSpPr>
        <p:spPr/>
        <p:txBody>
          <a:bodyPr/>
          <a:lstStyle/>
          <a:p>
            <a:fld id="{CE7CEE70-2E53-4018-916E-1D2712E71878}" type="slidenum">
              <a:rPr lang="en-US" smtClean="0"/>
              <a:t>‹#›</a:t>
            </a:fld>
            <a:endParaRPr lang="en-US"/>
          </a:p>
        </p:txBody>
      </p:sp>
    </p:spTree>
    <p:extLst>
      <p:ext uri="{BB962C8B-B14F-4D97-AF65-F5344CB8AC3E}">
        <p14:creationId xmlns:p14="http://schemas.microsoft.com/office/powerpoint/2010/main" val="3342972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26724-69E9-26D7-9410-C941C22ED02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7945DAE-2153-4FFD-A6FD-D34726F08E2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6C629E0-D2FC-A98E-DE84-63B6CA1E4579}"/>
              </a:ext>
            </a:extLst>
          </p:cNvPr>
          <p:cNvSpPr>
            <a:spLocks noGrp="1"/>
          </p:cNvSpPr>
          <p:nvPr>
            <p:ph type="dt" sz="half" idx="10"/>
          </p:nvPr>
        </p:nvSpPr>
        <p:spPr/>
        <p:txBody>
          <a:bodyPr/>
          <a:lstStyle/>
          <a:p>
            <a:fld id="{B8959F3C-9879-4806-ADC7-BA321CD3F53D}" type="datetimeFigureOut">
              <a:rPr lang="en-US" smtClean="0"/>
              <a:t>24-Aug-24</a:t>
            </a:fld>
            <a:endParaRPr lang="en-US"/>
          </a:p>
        </p:txBody>
      </p:sp>
      <p:sp>
        <p:nvSpPr>
          <p:cNvPr id="5" name="Footer Placeholder 4">
            <a:extLst>
              <a:ext uri="{FF2B5EF4-FFF2-40B4-BE49-F238E27FC236}">
                <a16:creationId xmlns:a16="http://schemas.microsoft.com/office/drawing/2014/main" id="{BAF11E1C-DBF2-706D-4346-5A881B88FD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3B8476-6C02-7865-B582-A5C4A4C0D950}"/>
              </a:ext>
            </a:extLst>
          </p:cNvPr>
          <p:cNvSpPr>
            <a:spLocks noGrp="1"/>
          </p:cNvSpPr>
          <p:nvPr>
            <p:ph type="sldNum" sz="quarter" idx="12"/>
          </p:nvPr>
        </p:nvSpPr>
        <p:spPr/>
        <p:txBody>
          <a:bodyPr/>
          <a:lstStyle/>
          <a:p>
            <a:fld id="{CE7CEE70-2E53-4018-916E-1D2712E71878}" type="slidenum">
              <a:rPr lang="en-US" smtClean="0"/>
              <a:t>‹#›</a:t>
            </a:fld>
            <a:endParaRPr lang="en-US"/>
          </a:p>
        </p:txBody>
      </p:sp>
    </p:spTree>
    <p:extLst>
      <p:ext uri="{BB962C8B-B14F-4D97-AF65-F5344CB8AC3E}">
        <p14:creationId xmlns:p14="http://schemas.microsoft.com/office/powerpoint/2010/main" val="30084476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13EAA9-81BE-994D-951D-760800B6FEC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AD7F9E3-7D07-8788-A7BC-285A5914015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197D4F2-7BF5-746F-9274-C4A09450213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381C7CC-A159-C9AF-BBE0-62AA433060CF}"/>
              </a:ext>
            </a:extLst>
          </p:cNvPr>
          <p:cNvSpPr>
            <a:spLocks noGrp="1"/>
          </p:cNvSpPr>
          <p:nvPr>
            <p:ph type="dt" sz="half" idx="10"/>
          </p:nvPr>
        </p:nvSpPr>
        <p:spPr/>
        <p:txBody>
          <a:bodyPr/>
          <a:lstStyle/>
          <a:p>
            <a:fld id="{B8959F3C-9879-4806-ADC7-BA321CD3F53D}" type="datetimeFigureOut">
              <a:rPr lang="en-US" smtClean="0"/>
              <a:t>24-Aug-24</a:t>
            </a:fld>
            <a:endParaRPr lang="en-US"/>
          </a:p>
        </p:txBody>
      </p:sp>
      <p:sp>
        <p:nvSpPr>
          <p:cNvPr id="6" name="Footer Placeholder 5">
            <a:extLst>
              <a:ext uri="{FF2B5EF4-FFF2-40B4-BE49-F238E27FC236}">
                <a16:creationId xmlns:a16="http://schemas.microsoft.com/office/drawing/2014/main" id="{952207C2-6902-0FC5-BD5F-3C17A285A01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9220E20-20D9-1161-E71A-5985D7D56D1D}"/>
              </a:ext>
            </a:extLst>
          </p:cNvPr>
          <p:cNvSpPr>
            <a:spLocks noGrp="1"/>
          </p:cNvSpPr>
          <p:nvPr>
            <p:ph type="sldNum" sz="quarter" idx="12"/>
          </p:nvPr>
        </p:nvSpPr>
        <p:spPr/>
        <p:txBody>
          <a:bodyPr/>
          <a:lstStyle/>
          <a:p>
            <a:fld id="{CE7CEE70-2E53-4018-916E-1D2712E71878}" type="slidenum">
              <a:rPr lang="en-US" smtClean="0"/>
              <a:t>‹#›</a:t>
            </a:fld>
            <a:endParaRPr lang="en-US"/>
          </a:p>
        </p:txBody>
      </p:sp>
    </p:spTree>
    <p:extLst>
      <p:ext uri="{BB962C8B-B14F-4D97-AF65-F5344CB8AC3E}">
        <p14:creationId xmlns:p14="http://schemas.microsoft.com/office/powerpoint/2010/main" val="2496736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1B368-3CDB-9BA7-B166-B73BF543A73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2BA1057-E2DF-24AC-4FEC-D2EE241C1CD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AC83941-1C3F-1A57-41D4-C423D4673F9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5DBF18A-CC36-56C4-670D-7A11BAB3614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CB08852-2EBC-E4D1-EECD-634A2A85B55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E9787A9-6C0B-B42E-51D7-F6EAA72F44EB}"/>
              </a:ext>
            </a:extLst>
          </p:cNvPr>
          <p:cNvSpPr>
            <a:spLocks noGrp="1"/>
          </p:cNvSpPr>
          <p:nvPr>
            <p:ph type="dt" sz="half" idx="10"/>
          </p:nvPr>
        </p:nvSpPr>
        <p:spPr/>
        <p:txBody>
          <a:bodyPr/>
          <a:lstStyle/>
          <a:p>
            <a:fld id="{B8959F3C-9879-4806-ADC7-BA321CD3F53D}" type="datetimeFigureOut">
              <a:rPr lang="en-US" smtClean="0"/>
              <a:t>24-Aug-24</a:t>
            </a:fld>
            <a:endParaRPr lang="en-US"/>
          </a:p>
        </p:txBody>
      </p:sp>
      <p:sp>
        <p:nvSpPr>
          <p:cNvPr id="8" name="Footer Placeholder 7">
            <a:extLst>
              <a:ext uri="{FF2B5EF4-FFF2-40B4-BE49-F238E27FC236}">
                <a16:creationId xmlns:a16="http://schemas.microsoft.com/office/drawing/2014/main" id="{883E9F4A-BDA7-B032-51E1-889D6D8FCBD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539BA6F-A6D3-E008-FB45-774A5672BA02}"/>
              </a:ext>
            </a:extLst>
          </p:cNvPr>
          <p:cNvSpPr>
            <a:spLocks noGrp="1"/>
          </p:cNvSpPr>
          <p:nvPr>
            <p:ph type="sldNum" sz="quarter" idx="12"/>
          </p:nvPr>
        </p:nvSpPr>
        <p:spPr/>
        <p:txBody>
          <a:bodyPr/>
          <a:lstStyle/>
          <a:p>
            <a:fld id="{CE7CEE70-2E53-4018-916E-1D2712E71878}" type="slidenum">
              <a:rPr lang="en-US" smtClean="0"/>
              <a:t>‹#›</a:t>
            </a:fld>
            <a:endParaRPr lang="en-US"/>
          </a:p>
        </p:txBody>
      </p:sp>
    </p:spTree>
    <p:extLst>
      <p:ext uri="{BB962C8B-B14F-4D97-AF65-F5344CB8AC3E}">
        <p14:creationId xmlns:p14="http://schemas.microsoft.com/office/powerpoint/2010/main" val="2338853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71ED5-CD6B-202E-2E96-15D42D4E1E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ACEE441-2B6E-233F-342A-FD9154A544BA}"/>
              </a:ext>
            </a:extLst>
          </p:cNvPr>
          <p:cNvSpPr>
            <a:spLocks noGrp="1"/>
          </p:cNvSpPr>
          <p:nvPr>
            <p:ph type="dt" sz="half" idx="10"/>
          </p:nvPr>
        </p:nvSpPr>
        <p:spPr/>
        <p:txBody>
          <a:bodyPr/>
          <a:lstStyle/>
          <a:p>
            <a:fld id="{B8959F3C-9879-4806-ADC7-BA321CD3F53D}" type="datetimeFigureOut">
              <a:rPr lang="en-US" smtClean="0"/>
              <a:t>24-Aug-24</a:t>
            </a:fld>
            <a:endParaRPr lang="en-US"/>
          </a:p>
        </p:txBody>
      </p:sp>
      <p:sp>
        <p:nvSpPr>
          <p:cNvPr id="4" name="Footer Placeholder 3">
            <a:extLst>
              <a:ext uri="{FF2B5EF4-FFF2-40B4-BE49-F238E27FC236}">
                <a16:creationId xmlns:a16="http://schemas.microsoft.com/office/drawing/2014/main" id="{97C37471-CCBC-F8D0-F9FF-C0FAC7AB07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94A2545-01E2-D78C-9D9E-56A8AE001759}"/>
              </a:ext>
            </a:extLst>
          </p:cNvPr>
          <p:cNvSpPr>
            <a:spLocks noGrp="1"/>
          </p:cNvSpPr>
          <p:nvPr>
            <p:ph type="sldNum" sz="quarter" idx="12"/>
          </p:nvPr>
        </p:nvSpPr>
        <p:spPr/>
        <p:txBody>
          <a:bodyPr/>
          <a:lstStyle/>
          <a:p>
            <a:fld id="{CE7CEE70-2E53-4018-916E-1D2712E71878}" type="slidenum">
              <a:rPr lang="en-US" smtClean="0"/>
              <a:t>‹#›</a:t>
            </a:fld>
            <a:endParaRPr lang="en-US"/>
          </a:p>
        </p:txBody>
      </p:sp>
    </p:spTree>
    <p:extLst>
      <p:ext uri="{BB962C8B-B14F-4D97-AF65-F5344CB8AC3E}">
        <p14:creationId xmlns:p14="http://schemas.microsoft.com/office/powerpoint/2010/main" val="3382171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D9F6B9E-4AEA-506C-BE2F-9D639AC6D5BC}"/>
              </a:ext>
            </a:extLst>
          </p:cNvPr>
          <p:cNvSpPr>
            <a:spLocks noGrp="1"/>
          </p:cNvSpPr>
          <p:nvPr>
            <p:ph type="dt" sz="half" idx="10"/>
          </p:nvPr>
        </p:nvSpPr>
        <p:spPr/>
        <p:txBody>
          <a:bodyPr/>
          <a:lstStyle/>
          <a:p>
            <a:fld id="{B8959F3C-9879-4806-ADC7-BA321CD3F53D}" type="datetimeFigureOut">
              <a:rPr lang="en-US" smtClean="0"/>
              <a:t>24-Aug-24</a:t>
            </a:fld>
            <a:endParaRPr lang="en-US"/>
          </a:p>
        </p:txBody>
      </p:sp>
      <p:sp>
        <p:nvSpPr>
          <p:cNvPr id="3" name="Footer Placeholder 2">
            <a:extLst>
              <a:ext uri="{FF2B5EF4-FFF2-40B4-BE49-F238E27FC236}">
                <a16:creationId xmlns:a16="http://schemas.microsoft.com/office/drawing/2014/main" id="{095D48FF-4C72-9E9F-50DC-2D8E55B2EA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8876FAD-EC6F-2759-EA12-4B2B970D62B6}"/>
              </a:ext>
            </a:extLst>
          </p:cNvPr>
          <p:cNvSpPr>
            <a:spLocks noGrp="1"/>
          </p:cNvSpPr>
          <p:nvPr>
            <p:ph type="sldNum" sz="quarter" idx="12"/>
          </p:nvPr>
        </p:nvSpPr>
        <p:spPr/>
        <p:txBody>
          <a:bodyPr/>
          <a:lstStyle/>
          <a:p>
            <a:fld id="{CE7CEE70-2E53-4018-916E-1D2712E71878}" type="slidenum">
              <a:rPr lang="en-US" smtClean="0"/>
              <a:t>‹#›</a:t>
            </a:fld>
            <a:endParaRPr lang="en-US"/>
          </a:p>
        </p:txBody>
      </p:sp>
    </p:spTree>
    <p:extLst>
      <p:ext uri="{BB962C8B-B14F-4D97-AF65-F5344CB8AC3E}">
        <p14:creationId xmlns:p14="http://schemas.microsoft.com/office/powerpoint/2010/main" val="3024474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A5899A-0E69-599C-968A-6F76590853E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7FFDA0B-C15D-EB42-26FD-4D9A3A53AFF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51970A7-FF73-A357-8BE5-85A12857FC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A5B8C84-985E-20D6-0A4D-56FA2D0B4C1E}"/>
              </a:ext>
            </a:extLst>
          </p:cNvPr>
          <p:cNvSpPr>
            <a:spLocks noGrp="1"/>
          </p:cNvSpPr>
          <p:nvPr>
            <p:ph type="dt" sz="half" idx="10"/>
          </p:nvPr>
        </p:nvSpPr>
        <p:spPr/>
        <p:txBody>
          <a:bodyPr/>
          <a:lstStyle/>
          <a:p>
            <a:fld id="{B8959F3C-9879-4806-ADC7-BA321CD3F53D}" type="datetimeFigureOut">
              <a:rPr lang="en-US" smtClean="0"/>
              <a:t>24-Aug-24</a:t>
            </a:fld>
            <a:endParaRPr lang="en-US"/>
          </a:p>
        </p:txBody>
      </p:sp>
      <p:sp>
        <p:nvSpPr>
          <p:cNvPr id="6" name="Footer Placeholder 5">
            <a:extLst>
              <a:ext uri="{FF2B5EF4-FFF2-40B4-BE49-F238E27FC236}">
                <a16:creationId xmlns:a16="http://schemas.microsoft.com/office/drawing/2014/main" id="{4A4321AB-D162-ABAA-2A3D-0B66D0350DC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1D0AB9-BE36-A4B2-D3CF-22E14BE75151}"/>
              </a:ext>
            </a:extLst>
          </p:cNvPr>
          <p:cNvSpPr>
            <a:spLocks noGrp="1"/>
          </p:cNvSpPr>
          <p:nvPr>
            <p:ph type="sldNum" sz="quarter" idx="12"/>
          </p:nvPr>
        </p:nvSpPr>
        <p:spPr/>
        <p:txBody>
          <a:bodyPr/>
          <a:lstStyle/>
          <a:p>
            <a:fld id="{CE7CEE70-2E53-4018-916E-1D2712E71878}" type="slidenum">
              <a:rPr lang="en-US" smtClean="0"/>
              <a:t>‹#›</a:t>
            </a:fld>
            <a:endParaRPr lang="en-US"/>
          </a:p>
        </p:txBody>
      </p:sp>
    </p:spTree>
    <p:extLst>
      <p:ext uri="{BB962C8B-B14F-4D97-AF65-F5344CB8AC3E}">
        <p14:creationId xmlns:p14="http://schemas.microsoft.com/office/powerpoint/2010/main" val="32163944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BCCE1-BC30-0809-3FC9-FC225CB8D55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2D035F5-27F4-8CF3-7B23-A98D240524B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425C78C-0FB3-14BB-89A3-08237BCBEC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F0F53D4-3CA5-A27B-2438-9B19ABAB013E}"/>
              </a:ext>
            </a:extLst>
          </p:cNvPr>
          <p:cNvSpPr>
            <a:spLocks noGrp="1"/>
          </p:cNvSpPr>
          <p:nvPr>
            <p:ph type="dt" sz="half" idx="10"/>
          </p:nvPr>
        </p:nvSpPr>
        <p:spPr/>
        <p:txBody>
          <a:bodyPr/>
          <a:lstStyle/>
          <a:p>
            <a:fld id="{B8959F3C-9879-4806-ADC7-BA321CD3F53D}" type="datetimeFigureOut">
              <a:rPr lang="en-US" smtClean="0"/>
              <a:t>24-Aug-24</a:t>
            </a:fld>
            <a:endParaRPr lang="en-US"/>
          </a:p>
        </p:txBody>
      </p:sp>
      <p:sp>
        <p:nvSpPr>
          <p:cNvPr id="6" name="Footer Placeholder 5">
            <a:extLst>
              <a:ext uri="{FF2B5EF4-FFF2-40B4-BE49-F238E27FC236}">
                <a16:creationId xmlns:a16="http://schemas.microsoft.com/office/drawing/2014/main" id="{07DF22B5-229E-060F-68A3-611984C3B5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1169A6D-776F-5EE0-1529-7948EBB33E4B}"/>
              </a:ext>
            </a:extLst>
          </p:cNvPr>
          <p:cNvSpPr>
            <a:spLocks noGrp="1"/>
          </p:cNvSpPr>
          <p:nvPr>
            <p:ph type="sldNum" sz="quarter" idx="12"/>
          </p:nvPr>
        </p:nvSpPr>
        <p:spPr/>
        <p:txBody>
          <a:bodyPr/>
          <a:lstStyle/>
          <a:p>
            <a:fld id="{CE7CEE70-2E53-4018-916E-1D2712E71878}" type="slidenum">
              <a:rPr lang="en-US" smtClean="0"/>
              <a:t>‹#›</a:t>
            </a:fld>
            <a:endParaRPr lang="en-US"/>
          </a:p>
        </p:txBody>
      </p:sp>
    </p:spTree>
    <p:extLst>
      <p:ext uri="{BB962C8B-B14F-4D97-AF65-F5344CB8AC3E}">
        <p14:creationId xmlns:p14="http://schemas.microsoft.com/office/powerpoint/2010/main" val="9911878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A23937-9B24-CF56-3474-6DF2591D61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B5FAD9C-E585-6768-3CC6-B57ACF50E6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22BE98-5434-6E1D-A584-610E1A74B34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8959F3C-9879-4806-ADC7-BA321CD3F53D}" type="datetimeFigureOut">
              <a:rPr lang="en-US" smtClean="0"/>
              <a:t>24-Aug-24</a:t>
            </a:fld>
            <a:endParaRPr lang="en-US"/>
          </a:p>
        </p:txBody>
      </p:sp>
      <p:sp>
        <p:nvSpPr>
          <p:cNvPr id="5" name="Footer Placeholder 4">
            <a:extLst>
              <a:ext uri="{FF2B5EF4-FFF2-40B4-BE49-F238E27FC236}">
                <a16:creationId xmlns:a16="http://schemas.microsoft.com/office/drawing/2014/main" id="{CB42CD8E-0D24-3BD6-0839-1BC74146AEE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6A819C7-29F7-925B-8583-2C3F1E944F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E7CEE70-2E53-4018-916E-1D2712E71878}" type="slidenum">
              <a:rPr lang="en-US" smtClean="0"/>
              <a:t>‹#›</a:t>
            </a:fld>
            <a:endParaRPr lang="en-US"/>
          </a:p>
        </p:txBody>
      </p:sp>
    </p:spTree>
    <p:extLst>
      <p:ext uri="{BB962C8B-B14F-4D97-AF65-F5344CB8AC3E}">
        <p14:creationId xmlns:p14="http://schemas.microsoft.com/office/powerpoint/2010/main" val="1383434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5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9.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A7945-AF52-16F3-5BDC-451F163B10C6}"/>
              </a:ext>
            </a:extLst>
          </p:cNvPr>
          <p:cNvSpPr>
            <a:spLocks noGrp="1"/>
          </p:cNvSpPr>
          <p:nvPr>
            <p:ph type="ctrTitle"/>
          </p:nvPr>
        </p:nvSpPr>
        <p:spPr/>
        <p:txBody>
          <a:bodyPr/>
          <a:lstStyle/>
          <a:p>
            <a:r>
              <a:rPr lang="en-US" dirty="0"/>
              <a:t>Symbol Tuning Benchmark</a:t>
            </a:r>
          </a:p>
        </p:txBody>
      </p:sp>
    </p:spTree>
    <p:extLst>
      <p:ext uri="{BB962C8B-B14F-4D97-AF65-F5344CB8AC3E}">
        <p14:creationId xmlns:p14="http://schemas.microsoft.com/office/powerpoint/2010/main" val="28997439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Results for k = 0 shot learning:</a:t>
            </a:r>
          </a:p>
          <a:p>
            <a:endParaRPr lang="en-US" sz="1800" dirty="0"/>
          </a:p>
          <a:p>
            <a:endParaRPr lang="en-US" sz="1800" dirty="0"/>
          </a:p>
          <a:p>
            <a:endParaRPr lang="en-US" sz="1800" dirty="0"/>
          </a:p>
          <a:p>
            <a:endParaRPr lang="en-US" sz="1800" dirty="0"/>
          </a:p>
          <a:p>
            <a:endParaRPr lang="en-US" sz="1800" dirty="0"/>
          </a:p>
          <a:p>
            <a:r>
              <a:rPr lang="en-US" sz="1800" dirty="0"/>
              <a:t>The shown results is for first 101 entities in test data.</a:t>
            </a:r>
          </a:p>
        </p:txBody>
      </p:sp>
      <p:graphicFrame>
        <p:nvGraphicFramePr>
          <p:cNvPr id="4" name="Table 3">
            <a:extLst>
              <a:ext uri="{FF2B5EF4-FFF2-40B4-BE49-F238E27FC236}">
                <a16:creationId xmlns:a16="http://schemas.microsoft.com/office/drawing/2014/main" id="{E057B9CF-2B70-271B-DE42-F092AD9E0CC4}"/>
              </a:ext>
            </a:extLst>
          </p:cNvPr>
          <p:cNvGraphicFramePr>
            <a:graphicFrameLocks noGrp="1"/>
          </p:cNvGraphicFramePr>
          <p:nvPr>
            <p:extLst>
              <p:ext uri="{D42A27DB-BD31-4B8C-83A1-F6EECF244321}">
                <p14:modId xmlns:p14="http://schemas.microsoft.com/office/powerpoint/2010/main" val="968336954"/>
              </p:ext>
            </p:extLst>
          </p:nvPr>
        </p:nvGraphicFramePr>
        <p:xfrm>
          <a:off x="2031999" y="2631593"/>
          <a:ext cx="8128001" cy="741680"/>
        </p:xfrm>
        <a:graphic>
          <a:graphicData uri="http://schemas.openxmlformats.org/drawingml/2006/table">
            <a:tbl>
              <a:tblPr firstRow="1" bandRow="1">
                <a:tableStyleId>{D7AC3CCA-C797-4891-BE02-D94E43425B78}</a:tableStyleId>
              </a:tblPr>
              <a:tblGrid>
                <a:gridCol w="1161143">
                  <a:extLst>
                    <a:ext uri="{9D8B030D-6E8A-4147-A177-3AD203B41FA5}">
                      <a16:colId xmlns:a16="http://schemas.microsoft.com/office/drawing/2014/main" val="252588881"/>
                    </a:ext>
                  </a:extLst>
                </a:gridCol>
                <a:gridCol w="1161143">
                  <a:extLst>
                    <a:ext uri="{9D8B030D-6E8A-4147-A177-3AD203B41FA5}">
                      <a16:colId xmlns:a16="http://schemas.microsoft.com/office/drawing/2014/main" val="1729950084"/>
                    </a:ext>
                  </a:extLst>
                </a:gridCol>
                <a:gridCol w="1161143">
                  <a:extLst>
                    <a:ext uri="{9D8B030D-6E8A-4147-A177-3AD203B41FA5}">
                      <a16:colId xmlns:a16="http://schemas.microsoft.com/office/drawing/2014/main" val="483548369"/>
                    </a:ext>
                  </a:extLst>
                </a:gridCol>
                <a:gridCol w="1161143">
                  <a:extLst>
                    <a:ext uri="{9D8B030D-6E8A-4147-A177-3AD203B41FA5}">
                      <a16:colId xmlns:a16="http://schemas.microsoft.com/office/drawing/2014/main" val="617316006"/>
                    </a:ext>
                  </a:extLst>
                </a:gridCol>
                <a:gridCol w="1161143">
                  <a:extLst>
                    <a:ext uri="{9D8B030D-6E8A-4147-A177-3AD203B41FA5}">
                      <a16:colId xmlns:a16="http://schemas.microsoft.com/office/drawing/2014/main" val="3890891965"/>
                    </a:ext>
                  </a:extLst>
                </a:gridCol>
                <a:gridCol w="1161143">
                  <a:extLst>
                    <a:ext uri="{9D8B030D-6E8A-4147-A177-3AD203B41FA5}">
                      <a16:colId xmlns:a16="http://schemas.microsoft.com/office/drawing/2014/main" val="464773494"/>
                    </a:ext>
                  </a:extLst>
                </a:gridCol>
                <a:gridCol w="1161143">
                  <a:extLst>
                    <a:ext uri="{9D8B030D-6E8A-4147-A177-3AD203B41FA5}">
                      <a16:colId xmlns:a16="http://schemas.microsoft.com/office/drawing/2014/main" val="1231228651"/>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K = 0</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’58’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’47’</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Title</a:t>
                      </a:r>
                    </a:p>
                  </a:txBody>
                  <a:tcPr/>
                </a:tc>
                <a:tc>
                  <a:txBody>
                    <a:bodyPr/>
                    <a:lstStyle/>
                    <a:p>
                      <a:pPr algn="ctr"/>
                      <a:r>
                        <a:rPr lang="en-US" b="0" dirty="0">
                          <a:latin typeface="Times New Roman" panose="02020603050405020304" pitchFamily="18" charset="0"/>
                          <a:cs typeface="Times New Roman" panose="02020603050405020304" pitchFamily="18" charset="0"/>
                        </a:rPr>
                        <a:t>17%</a:t>
                      </a:r>
                    </a:p>
                  </a:txBody>
                  <a:tcPr/>
                </a:tc>
                <a:tc>
                  <a:txBody>
                    <a:bodyPr/>
                    <a:lstStyle/>
                    <a:p>
                      <a:pPr algn="ctr"/>
                      <a:r>
                        <a:rPr lang="en-US" b="0" dirty="0">
                          <a:latin typeface="Times New Roman" panose="02020603050405020304" pitchFamily="18" charset="0"/>
                          <a:cs typeface="Times New Roman" panose="02020603050405020304" pitchFamily="18" charset="0"/>
                        </a:rPr>
                        <a:t>14%</a:t>
                      </a:r>
                    </a:p>
                  </a:txBody>
                  <a:tcPr/>
                </a:tc>
                <a:tc>
                  <a:txBody>
                    <a:bodyPr/>
                    <a:lstStyle/>
                    <a:p>
                      <a:pPr algn="ctr"/>
                      <a:r>
                        <a:rPr lang="en-US" b="0" dirty="0">
                          <a:latin typeface="Times New Roman" panose="02020603050405020304" pitchFamily="18" charset="0"/>
                          <a:cs typeface="Times New Roman" panose="02020603050405020304" pitchFamily="18" charset="0"/>
                        </a:rPr>
                        <a:t>93%</a:t>
                      </a:r>
                    </a:p>
                  </a:txBody>
                  <a:tcPr/>
                </a:tc>
                <a:tc>
                  <a:txBody>
                    <a:bodyPr/>
                    <a:lstStyle/>
                    <a:p>
                      <a:pPr algn="ctr"/>
                      <a:r>
                        <a:rPr lang="en-US" b="0" dirty="0">
                          <a:latin typeface="Times New Roman" panose="02020603050405020304" pitchFamily="18" charset="0"/>
                          <a:cs typeface="Times New Roman" panose="02020603050405020304" pitchFamily="18" charset="0"/>
                        </a:rPr>
                        <a:t>24%</a:t>
                      </a:r>
                    </a:p>
                  </a:txBody>
                  <a:tcPr/>
                </a:tc>
                <a:tc>
                  <a:txBody>
                    <a:bodyPr/>
                    <a:lstStyle/>
                    <a:p>
                      <a:pPr algn="ctr"/>
                      <a:r>
                        <a:rPr lang="en-US" b="0" dirty="0">
                          <a:latin typeface="Times New Roman" panose="02020603050405020304" pitchFamily="18" charset="0"/>
                          <a:cs typeface="Times New Roman" panose="02020603050405020304" pitchFamily="18" charset="0"/>
                        </a:rPr>
                        <a:t>96</a:t>
                      </a:r>
                    </a:p>
                  </a:txBody>
                  <a:tcPr/>
                </a:tc>
                <a:tc>
                  <a:txBody>
                    <a:bodyPr/>
                    <a:lstStyle/>
                    <a:p>
                      <a:pPr algn="ctr"/>
                      <a:r>
                        <a:rPr lang="en-US" b="0" dirty="0">
                          <a:latin typeface="Times New Roman" panose="02020603050405020304" pitchFamily="18" charset="0"/>
                          <a:cs typeface="Times New Roman" panose="02020603050405020304" pitchFamily="18" charset="0"/>
                        </a:rPr>
                        <a:t>5</a:t>
                      </a:r>
                    </a:p>
                  </a:txBody>
                  <a:tcPr/>
                </a:tc>
                <a:extLst>
                  <a:ext uri="{0D108BD9-81ED-4DB2-BD59-A6C34878D82A}">
                    <a16:rowId xmlns:a16="http://schemas.microsoft.com/office/drawing/2014/main" val="1335220462"/>
                  </a:ext>
                </a:extLst>
              </a:tr>
            </a:tbl>
          </a:graphicData>
        </a:graphic>
      </p:graphicFrame>
    </p:spTree>
    <p:extLst>
      <p:ext uri="{BB962C8B-B14F-4D97-AF65-F5344CB8AC3E}">
        <p14:creationId xmlns:p14="http://schemas.microsoft.com/office/powerpoint/2010/main" val="23529043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Results for k = 1 shot learning:</a:t>
            </a:r>
          </a:p>
          <a:p>
            <a:endParaRPr lang="en-US" sz="1800" dirty="0"/>
          </a:p>
          <a:p>
            <a:endParaRPr lang="en-US" sz="1800" dirty="0"/>
          </a:p>
          <a:p>
            <a:endParaRPr lang="en-US" sz="1800" dirty="0"/>
          </a:p>
          <a:p>
            <a:endParaRPr lang="en-US" sz="1800" dirty="0"/>
          </a:p>
          <a:p>
            <a:endParaRPr lang="en-US" sz="1800" dirty="0"/>
          </a:p>
          <a:p>
            <a:r>
              <a:rPr lang="en-US" sz="1800" dirty="0"/>
              <a:t>The shown results is for first 101 entities in test data.</a:t>
            </a:r>
          </a:p>
        </p:txBody>
      </p:sp>
      <p:graphicFrame>
        <p:nvGraphicFramePr>
          <p:cNvPr id="4" name="Table 3">
            <a:extLst>
              <a:ext uri="{FF2B5EF4-FFF2-40B4-BE49-F238E27FC236}">
                <a16:creationId xmlns:a16="http://schemas.microsoft.com/office/drawing/2014/main" id="{E057B9CF-2B70-271B-DE42-F092AD9E0CC4}"/>
              </a:ext>
            </a:extLst>
          </p:cNvPr>
          <p:cNvGraphicFramePr>
            <a:graphicFrameLocks noGrp="1"/>
          </p:cNvGraphicFramePr>
          <p:nvPr>
            <p:extLst>
              <p:ext uri="{D42A27DB-BD31-4B8C-83A1-F6EECF244321}">
                <p14:modId xmlns:p14="http://schemas.microsoft.com/office/powerpoint/2010/main" val="1149305988"/>
              </p:ext>
            </p:extLst>
          </p:nvPr>
        </p:nvGraphicFramePr>
        <p:xfrm>
          <a:off x="2031999" y="2631593"/>
          <a:ext cx="8128001" cy="741680"/>
        </p:xfrm>
        <a:graphic>
          <a:graphicData uri="http://schemas.openxmlformats.org/drawingml/2006/table">
            <a:tbl>
              <a:tblPr firstRow="1" bandRow="1">
                <a:tableStyleId>{D7AC3CCA-C797-4891-BE02-D94E43425B78}</a:tableStyleId>
              </a:tblPr>
              <a:tblGrid>
                <a:gridCol w="1161143">
                  <a:extLst>
                    <a:ext uri="{9D8B030D-6E8A-4147-A177-3AD203B41FA5}">
                      <a16:colId xmlns:a16="http://schemas.microsoft.com/office/drawing/2014/main" val="252588881"/>
                    </a:ext>
                  </a:extLst>
                </a:gridCol>
                <a:gridCol w="1161143">
                  <a:extLst>
                    <a:ext uri="{9D8B030D-6E8A-4147-A177-3AD203B41FA5}">
                      <a16:colId xmlns:a16="http://schemas.microsoft.com/office/drawing/2014/main" val="1729950084"/>
                    </a:ext>
                  </a:extLst>
                </a:gridCol>
                <a:gridCol w="1161143">
                  <a:extLst>
                    <a:ext uri="{9D8B030D-6E8A-4147-A177-3AD203B41FA5}">
                      <a16:colId xmlns:a16="http://schemas.microsoft.com/office/drawing/2014/main" val="483548369"/>
                    </a:ext>
                  </a:extLst>
                </a:gridCol>
                <a:gridCol w="1161143">
                  <a:extLst>
                    <a:ext uri="{9D8B030D-6E8A-4147-A177-3AD203B41FA5}">
                      <a16:colId xmlns:a16="http://schemas.microsoft.com/office/drawing/2014/main" val="617316006"/>
                    </a:ext>
                  </a:extLst>
                </a:gridCol>
                <a:gridCol w="1161143">
                  <a:extLst>
                    <a:ext uri="{9D8B030D-6E8A-4147-A177-3AD203B41FA5}">
                      <a16:colId xmlns:a16="http://schemas.microsoft.com/office/drawing/2014/main" val="3890891965"/>
                    </a:ext>
                  </a:extLst>
                </a:gridCol>
                <a:gridCol w="1161143">
                  <a:extLst>
                    <a:ext uri="{9D8B030D-6E8A-4147-A177-3AD203B41FA5}">
                      <a16:colId xmlns:a16="http://schemas.microsoft.com/office/drawing/2014/main" val="464773494"/>
                    </a:ext>
                  </a:extLst>
                </a:gridCol>
                <a:gridCol w="1161143">
                  <a:extLst>
                    <a:ext uri="{9D8B030D-6E8A-4147-A177-3AD203B41FA5}">
                      <a16:colId xmlns:a16="http://schemas.microsoft.com/office/drawing/2014/main" val="1231228651"/>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K = 1</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’58’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’47’</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Title</a:t>
                      </a:r>
                    </a:p>
                  </a:txBody>
                  <a:tcPr/>
                </a:tc>
                <a:tc>
                  <a:txBody>
                    <a:bodyPr/>
                    <a:lstStyle/>
                    <a:p>
                      <a:pPr algn="ctr"/>
                      <a:r>
                        <a:rPr lang="en-US" b="0" dirty="0">
                          <a:latin typeface="Times New Roman" panose="02020603050405020304" pitchFamily="18" charset="0"/>
                          <a:cs typeface="Times New Roman" panose="02020603050405020304" pitchFamily="18" charset="0"/>
                        </a:rPr>
                        <a:t>48%</a:t>
                      </a:r>
                    </a:p>
                  </a:txBody>
                  <a:tcPr/>
                </a:tc>
                <a:tc>
                  <a:txBody>
                    <a:bodyPr/>
                    <a:lstStyle/>
                    <a:p>
                      <a:pPr algn="ctr"/>
                      <a:r>
                        <a:rPr lang="en-US" b="0" dirty="0">
                          <a:latin typeface="Times New Roman" panose="02020603050405020304" pitchFamily="18" charset="0"/>
                          <a:cs typeface="Times New Roman" panose="02020603050405020304" pitchFamily="18" charset="0"/>
                        </a:rPr>
                        <a:t>19%</a:t>
                      </a:r>
                    </a:p>
                  </a:txBody>
                  <a:tcPr/>
                </a:tc>
                <a:tc>
                  <a:txBody>
                    <a:bodyPr/>
                    <a:lstStyle/>
                    <a:p>
                      <a:pPr algn="ctr"/>
                      <a:r>
                        <a:rPr lang="en-US" b="0" dirty="0">
                          <a:latin typeface="Times New Roman" panose="02020603050405020304" pitchFamily="18" charset="0"/>
                          <a:cs typeface="Times New Roman" panose="02020603050405020304" pitchFamily="18" charset="0"/>
                        </a:rPr>
                        <a:t>86%</a:t>
                      </a:r>
                    </a:p>
                  </a:txBody>
                  <a:tcPr/>
                </a:tc>
                <a:tc>
                  <a:txBody>
                    <a:bodyPr/>
                    <a:lstStyle/>
                    <a:p>
                      <a:pPr algn="ctr"/>
                      <a:r>
                        <a:rPr lang="en-US" b="0" dirty="0">
                          <a:latin typeface="Times New Roman" panose="02020603050405020304" pitchFamily="18" charset="0"/>
                          <a:cs typeface="Times New Roman" panose="02020603050405020304" pitchFamily="18" charset="0"/>
                        </a:rPr>
                        <a:t>31%</a:t>
                      </a:r>
                    </a:p>
                  </a:txBody>
                  <a:tcPr/>
                </a:tc>
                <a:tc>
                  <a:txBody>
                    <a:bodyPr/>
                    <a:lstStyle/>
                    <a:p>
                      <a:pPr algn="ctr"/>
                      <a:r>
                        <a:rPr lang="en-US" b="0" dirty="0">
                          <a:latin typeface="Times New Roman" panose="02020603050405020304" pitchFamily="18" charset="0"/>
                          <a:cs typeface="Times New Roman" panose="02020603050405020304" pitchFamily="18" charset="0"/>
                        </a:rPr>
                        <a:t>63</a:t>
                      </a:r>
                    </a:p>
                  </a:txBody>
                  <a:tcPr/>
                </a:tc>
                <a:tc>
                  <a:txBody>
                    <a:bodyPr/>
                    <a:lstStyle/>
                    <a:p>
                      <a:pPr algn="ctr"/>
                      <a:r>
                        <a:rPr lang="en-US" b="0" dirty="0">
                          <a:latin typeface="Times New Roman" panose="02020603050405020304" pitchFamily="18" charset="0"/>
                          <a:cs typeface="Times New Roman" panose="02020603050405020304" pitchFamily="18" charset="0"/>
                        </a:rPr>
                        <a:t>38</a:t>
                      </a:r>
                    </a:p>
                  </a:txBody>
                  <a:tcPr/>
                </a:tc>
                <a:extLst>
                  <a:ext uri="{0D108BD9-81ED-4DB2-BD59-A6C34878D82A}">
                    <a16:rowId xmlns:a16="http://schemas.microsoft.com/office/drawing/2014/main" val="1335220462"/>
                  </a:ext>
                </a:extLst>
              </a:tr>
            </a:tbl>
          </a:graphicData>
        </a:graphic>
      </p:graphicFrame>
    </p:spTree>
    <p:extLst>
      <p:ext uri="{BB962C8B-B14F-4D97-AF65-F5344CB8AC3E}">
        <p14:creationId xmlns:p14="http://schemas.microsoft.com/office/powerpoint/2010/main" val="10045037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Results for k = 5 shot learning:</a:t>
            </a:r>
          </a:p>
          <a:p>
            <a:endParaRPr lang="en-US" sz="1800" dirty="0"/>
          </a:p>
          <a:p>
            <a:endParaRPr lang="en-US" sz="1800" dirty="0"/>
          </a:p>
          <a:p>
            <a:endParaRPr lang="en-US" sz="1800" dirty="0"/>
          </a:p>
          <a:p>
            <a:endParaRPr lang="en-US" sz="1800" dirty="0"/>
          </a:p>
          <a:p>
            <a:endParaRPr lang="en-US" sz="1800" dirty="0"/>
          </a:p>
          <a:p>
            <a:r>
              <a:rPr lang="en-US" sz="1800" dirty="0"/>
              <a:t>The shown results is for first 101 entities in test data.</a:t>
            </a:r>
          </a:p>
        </p:txBody>
      </p:sp>
      <p:graphicFrame>
        <p:nvGraphicFramePr>
          <p:cNvPr id="4" name="Table 3">
            <a:extLst>
              <a:ext uri="{FF2B5EF4-FFF2-40B4-BE49-F238E27FC236}">
                <a16:creationId xmlns:a16="http://schemas.microsoft.com/office/drawing/2014/main" id="{E057B9CF-2B70-271B-DE42-F092AD9E0CC4}"/>
              </a:ext>
            </a:extLst>
          </p:cNvPr>
          <p:cNvGraphicFramePr>
            <a:graphicFrameLocks noGrp="1"/>
          </p:cNvGraphicFramePr>
          <p:nvPr>
            <p:extLst>
              <p:ext uri="{D42A27DB-BD31-4B8C-83A1-F6EECF244321}">
                <p14:modId xmlns:p14="http://schemas.microsoft.com/office/powerpoint/2010/main" val="2225473238"/>
              </p:ext>
            </p:extLst>
          </p:nvPr>
        </p:nvGraphicFramePr>
        <p:xfrm>
          <a:off x="2031999" y="2631593"/>
          <a:ext cx="8128001" cy="741680"/>
        </p:xfrm>
        <a:graphic>
          <a:graphicData uri="http://schemas.openxmlformats.org/drawingml/2006/table">
            <a:tbl>
              <a:tblPr firstRow="1" bandRow="1">
                <a:tableStyleId>{D7AC3CCA-C797-4891-BE02-D94E43425B78}</a:tableStyleId>
              </a:tblPr>
              <a:tblGrid>
                <a:gridCol w="1161143">
                  <a:extLst>
                    <a:ext uri="{9D8B030D-6E8A-4147-A177-3AD203B41FA5}">
                      <a16:colId xmlns:a16="http://schemas.microsoft.com/office/drawing/2014/main" val="252588881"/>
                    </a:ext>
                  </a:extLst>
                </a:gridCol>
                <a:gridCol w="1161143">
                  <a:extLst>
                    <a:ext uri="{9D8B030D-6E8A-4147-A177-3AD203B41FA5}">
                      <a16:colId xmlns:a16="http://schemas.microsoft.com/office/drawing/2014/main" val="1729950084"/>
                    </a:ext>
                  </a:extLst>
                </a:gridCol>
                <a:gridCol w="1161143">
                  <a:extLst>
                    <a:ext uri="{9D8B030D-6E8A-4147-A177-3AD203B41FA5}">
                      <a16:colId xmlns:a16="http://schemas.microsoft.com/office/drawing/2014/main" val="483548369"/>
                    </a:ext>
                  </a:extLst>
                </a:gridCol>
                <a:gridCol w="1161143">
                  <a:extLst>
                    <a:ext uri="{9D8B030D-6E8A-4147-A177-3AD203B41FA5}">
                      <a16:colId xmlns:a16="http://schemas.microsoft.com/office/drawing/2014/main" val="617316006"/>
                    </a:ext>
                  </a:extLst>
                </a:gridCol>
                <a:gridCol w="1161143">
                  <a:extLst>
                    <a:ext uri="{9D8B030D-6E8A-4147-A177-3AD203B41FA5}">
                      <a16:colId xmlns:a16="http://schemas.microsoft.com/office/drawing/2014/main" val="3890891965"/>
                    </a:ext>
                  </a:extLst>
                </a:gridCol>
                <a:gridCol w="1161143">
                  <a:extLst>
                    <a:ext uri="{9D8B030D-6E8A-4147-A177-3AD203B41FA5}">
                      <a16:colId xmlns:a16="http://schemas.microsoft.com/office/drawing/2014/main" val="464773494"/>
                    </a:ext>
                  </a:extLst>
                </a:gridCol>
                <a:gridCol w="1161143">
                  <a:extLst>
                    <a:ext uri="{9D8B030D-6E8A-4147-A177-3AD203B41FA5}">
                      <a16:colId xmlns:a16="http://schemas.microsoft.com/office/drawing/2014/main" val="1231228651"/>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K = 5</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’58’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’47’</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Title</a:t>
                      </a:r>
                    </a:p>
                  </a:txBody>
                  <a:tcPr/>
                </a:tc>
                <a:tc>
                  <a:txBody>
                    <a:bodyPr/>
                    <a:lstStyle/>
                    <a:p>
                      <a:pPr algn="ctr"/>
                      <a:r>
                        <a:rPr lang="en-US" b="0" dirty="0">
                          <a:latin typeface="Times New Roman" panose="02020603050405020304" pitchFamily="18" charset="0"/>
                          <a:cs typeface="Times New Roman" panose="02020603050405020304" pitchFamily="18" charset="0"/>
                        </a:rPr>
                        <a:t>47%</a:t>
                      </a:r>
                    </a:p>
                  </a:txBody>
                  <a:tcPr/>
                </a:tc>
                <a:tc>
                  <a:txBody>
                    <a:bodyPr/>
                    <a:lstStyle/>
                    <a:p>
                      <a:pPr algn="ctr"/>
                      <a:r>
                        <a:rPr lang="en-US" b="0" dirty="0">
                          <a:latin typeface="Times New Roman" panose="02020603050405020304" pitchFamily="18" charset="0"/>
                          <a:cs typeface="Times New Roman" panose="02020603050405020304" pitchFamily="18" charset="0"/>
                        </a:rPr>
                        <a:t>16%</a:t>
                      </a:r>
                    </a:p>
                  </a:txBody>
                  <a:tcPr/>
                </a:tc>
                <a:tc>
                  <a:txBody>
                    <a:bodyPr/>
                    <a:lstStyle/>
                    <a:p>
                      <a:pPr algn="ctr"/>
                      <a:r>
                        <a:rPr lang="en-US" b="0" dirty="0">
                          <a:latin typeface="Times New Roman" panose="02020603050405020304" pitchFamily="18" charset="0"/>
                          <a:cs typeface="Times New Roman" panose="02020603050405020304" pitchFamily="18" charset="0"/>
                        </a:rPr>
                        <a:t>64%</a:t>
                      </a:r>
                    </a:p>
                  </a:txBody>
                  <a:tcPr/>
                </a:tc>
                <a:tc>
                  <a:txBody>
                    <a:bodyPr/>
                    <a:lstStyle/>
                    <a:p>
                      <a:pPr algn="ctr"/>
                      <a:r>
                        <a:rPr lang="en-US" b="0" dirty="0">
                          <a:latin typeface="Times New Roman" panose="02020603050405020304" pitchFamily="18" charset="0"/>
                          <a:cs typeface="Times New Roman" panose="02020603050405020304" pitchFamily="18" charset="0"/>
                        </a:rPr>
                        <a:t>25%</a:t>
                      </a:r>
                    </a:p>
                  </a:txBody>
                  <a:tcPr/>
                </a:tc>
                <a:tc>
                  <a:txBody>
                    <a:bodyPr/>
                    <a:lstStyle/>
                    <a:p>
                      <a:pPr algn="ctr"/>
                      <a:r>
                        <a:rPr lang="en-US" b="0" dirty="0">
                          <a:latin typeface="Times New Roman" panose="02020603050405020304" pitchFamily="18" charset="0"/>
                          <a:cs typeface="Times New Roman" panose="02020603050405020304" pitchFamily="18" charset="0"/>
                        </a:rPr>
                        <a:t>58</a:t>
                      </a:r>
                    </a:p>
                  </a:txBody>
                  <a:tcPr/>
                </a:tc>
                <a:tc>
                  <a:txBody>
                    <a:bodyPr/>
                    <a:lstStyle/>
                    <a:p>
                      <a:pPr algn="ctr"/>
                      <a:r>
                        <a:rPr lang="en-US" b="0" dirty="0">
                          <a:latin typeface="Times New Roman" panose="02020603050405020304" pitchFamily="18" charset="0"/>
                          <a:cs typeface="Times New Roman" panose="02020603050405020304" pitchFamily="18" charset="0"/>
                        </a:rPr>
                        <a:t>43</a:t>
                      </a:r>
                    </a:p>
                  </a:txBody>
                  <a:tcPr/>
                </a:tc>
                <a:extLst>
                  <a:ext uri="{0D108BD9-81ED-4DB2-BD59-A6C34878D82A}">
                    <a16:rowId xmlns:a16="http://schemas.microsoft.com/office/drawing/2014/main" val="1335220462"/>
                  </a:ext>
                </a:extLst>
              </a:tr>
            </a:tbl>
          </a:graphicData>
        </a:graphic>
      </p:graphicFrame>
    </p:spTree>
    <p:extLst>
      <p:ext uri="{BB962C8B-B14F-4D97-AF65-F5344CB8AC3E}">
        <p14:creationId xmlns:p14="http://schemas.microsoft.com/office/powerpoint/2010/main" val="32024916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Results for k = 20 shot learning:</a:t>
            </a:r>
          </a:p>
          <a:p>
            <a:endParaRPr lang="en-US" sz="1800" dirty="0"/>
          </a:p>
          <a:p>
            <a:endParaRPr lang="en-US" sz="1800" dirty="0"/>
          </a:p>
          <a:p>
            <a:endParaRPr lang="en-US" sz="1800" dirty="0"/>
          </a:p>
          <a:p>
            <a:endParaRPr lang="en-US" sz="1800" dirty="0"/>
          </a:p>
          <a:p>
            <a:endParaRPr lang="en-US" sz="1800" dirty="0"/>
          </a:p>
          <a:p>
            <a:r>
              <a:rPr lang="en-US" sz="1800" dirty="0"/>
              <a:t>The shown results is for first 101 entities in test data.</a:t>
            </a:r>
          </a:p>
        </p:txBody>
      </p:sp>
      <p:graphicFrame>
        <p:nvGraphicFramePr>
          <p:cNvPr id="4" name="Table 3">
            <a:extLst>
              <a:ext uri="{FF2B5EF4-FFF2-40B4-BE49-F238E27FC236}">
                <a16:creationId xmlns:a16="http://schemas.microsoft.com/office/drawing/2014/main" id="{E057B9CF-2B70-271B-DE42-F092AD9E0CC4}"/>
              </a:ext>
            </a:extLst>
          </p:cNvPr>
          <p:cNvGraphicFramePr>
            <a:graphicFrameLocks noGrp="1"/>
          </p:cNvGraphicFramePr>
          <p:nvPr>
            <p:extLst>
              <p:ext uri="{D42A27DB-BD31-4B8C-83A1-F6EECF244321}">
                <p14:modId xmlns:p14="http://schemas.microsoft.com/office/powerpoint/2010/main" val="817059205"/>
              </p:ext>
            </p:extLst>
          </p:nvPr>
        </p:nvGraphicFramePr>
        <p:xfrm>
          <a:off x="2031999" y="2631593"/>
          <a:ext cx="8128001" cy="741680"/>
        </p:xfrm>
        <a:graphic>
          <a:graphicData uri="http://schemas.openxmlformats.org/drawingml/2006/table">
            <a:tbl>
              <a:tblPr firstRow="1" bandRow="1">
                <a:tableStyleId>{D7AC3CCA-C797-4891-BE02-D94E43425B78}</a:tableStyleId>
              </a:tblPr>
              <a:tblGrid>
                <a:gridCol w="1161143">
                  <a:extLst>
                    <a:ext uri="{9D8B030D-6E8A-4147-A177-3AD203B41FA5}">
                      <a16:colId xmlns:a16="http://schemas.microsoft.com/office/drawing/2014/main" val="252588881"/>
                    </a:ext>
                  </a:extLst>
                </a:gridCol>
                <a:gridCol w="1161143">
                  <a:extLst>
                    <a:ext uri="{9D8B030D-6E8A-4147-A177-3AD203B41FA5}">
                      <a16:colId xmlns:a16="http://schemas.microsoft.com/office/drawing/2014/main" val="1729950084"/>
                    </a:ext>
                  </a:extLst>
                </a:gridCol>
                <a:gridCol w="1161143">
                  <a:extLst>
                    <a:ext uri="{9D8B030D-6E8A-4147-A177-3AD203B41FA5}">
                      <a16:colId xmlns:a16="http://schemas.microsoft.com/office/drawing/2014/main" val="483548369"/>
                    </a:ext>
                  </a:extLst>
                </a:gridCol>
                <a:gridCol w="1161143">
                  <a:extLst>
                    <a:ext uri="{9D8B030D-6E8A-4147-A177-3AD203B41FA5}">
                      <a16:colId xmlns:a16="http://schemas.microsoft.com/office/drawing/2014/main" val="617316006"/>
                    </a:ext>
                  </a:extLst>
                </a:gridCol>
                <a:gridCol w="1161143">
                  <a:extLst>
                    <a:ext uri="{9D8B030D-6E8A-4147-A177-3AD203B41FA5}">
                      <a16:colId xmlns:a16="http://schemas.microsoft.com/office/drawing/2014/main" val="3890891965"/>
                    </a:ext>
                  </a:extLst>
                </a:gridCol>
                <a:gridCol w="1161143">
                  <a:extLst>
                    <a:ext uri="{9D8B030D-6E8A-4147-A177-3AD203B41FA5}">
                      <a16:colId xmlns:a16="http://schemas.microsoft.com/office/drawing/2014/main" val="464773494"/>
                    </a:ext>
                  </a:extLst>
                </a:gridCol>
                <a:gridCol w="1161143">
                  <a:extLst>
                    <a:ext uri="{9D8B030D-6E8A-4147-A177-3AD203B41FA5}">
                      <a16:colId xmlns:a16="http://schemas.microsoft.com/office/drawing/2014/main" val="1231228651"/>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K = 20</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’58’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’47’</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Title</a:t>
                      </a:r>
                    </a:p>
                  </a:txBody>
                  <a:tcPr/>
                </a:tc>
                <a:tc>
                  <a:txBody>
                    <a:bodyPr/>
                    <a:lstStyle/>
                    <a:p>
                      <a:pPr algn="ctr"/>
                      <a:r>
                        <a:rPr lang="en-US" b="0" dirty="0">
                          <a:latin typeface="Times New Roman" panose="02020603050405020304" pitchFamily="18" charset="0"/>
                          <a:cs typeface="Times New Roman" panose="02020603050405020304" pitchFamily="18" charset="0"/>
                        </a:rPr>
                        <a:t>49%</a:t>
                      </a:r>
                    </a:p>
                  </a:txBody>
                  <a:tcPr/>
                </a:tc>
                <a:tc>
                  <a:txBody>
                    <a:bodyPr/>
                    <a:lstStyle/>
                    <a:p>
                      <a:pPr algn="ctr"/>
                      <a:r>
                        <a:rPr lang="en-US" b="0" dirty="0">
                          <a:latin typeface="Times New Roman" panose="02020603050405020304" pitchFamily="18" charset="0"/>
                          <a:cs typeface="Times New Roman" panose="02020603050405020304" pitchFamily="18" charset="0"/>
                        </a:rPr>
                        <a:t>15%</a:t>
                      </a:r>
                    </a:p>
                  </a:txBody>
                  <a:tcPr/>
                </a:tc>
                <a:tc>
                  <a:txBody>
                    <a:bodyPr/>
                    <a:lstStyle/>
                    <a:p>
                      <a:pPr algn="ctr"/>
                      <a:r>
                        <a:rPr lang="en-US" b="0" dirty="0">
                          <a:latin typeface="Times New Roman" panose="02020603050405020304" pitchFamily="18" charset="0"/>
                          <a:cs typeface="Times New Roman" panose="02020603050405020304" pitchFamily="18" charset="0"/>
                        </a:rPr>
                        <a:t>57%</a:t>
                      </a:r>
                    </a:p>
                  </a:txBody>
                  <a:tcPr/>
                </a:tc>
                <a:tc>
                  <a:txBody>
                    <a:bodyPr/>
                    <a:lstStyle/>
                    <a:p>
                      <a:pPr algn="ctr"/>
                      <a:r>
                        <a:rPr lang="en-US" b="0" dirty="0">
                          <a:latin typeface="Times New Roman" panose="02020603050405020304" pitchFamily="18" charset="0"/>
                          <a:cs typeface="Times New Roman" panose="02020603050405020304" pitchFamily="18" charset="0"/>
                        </a:rPr>
                        <a:t>24%</a:t>
                      </a:r>
                    </a:p>
                  </a:txBody>
                  <a:tcPr/>
                </a:tc>
                <a:tc>
                  <a:txBody>
                    <a:bodyPr/>
                    <a:lstStyle/>
                    <a:p>
                      <a:pPr algn="ctr"/>
                      <a:r>
                        <a:rPr lang="en-US" b="0" dirty="0">
                          <a:latin typeface="Times New Roman" panose="02020603050405020304" pitchFamily="18" charset="0"/>
                          <a:cs typeface="Times New Roman" panose="02020603050405020304" pitchFamily="18" charset="0"/>
                        </a:rPr>
                        <a:t>54</a:t>
                      </a:r>
                    </a:p>
                  </a:txBody>
                  <a:tcPr/>
                </a:tc>
                <a:tc>
                  <a:txBody>
                    <a:bodyPr/>
                    <a:lstStyle/>
                    <a:p>
                      <a:pPr algn="ctr"/>
                      <a:r>
                        <a:rPr lang="en-US" b="0" dirty="0">
                          <a:latin typeface="Times New Roman" panose="02020603050405020304" pitchFamily="18" charset="0"/>
                          <a:cs typeface="Times New Roman" panose="02020603050405020304" pitchFamily="18" charset="0"/>
                        </a:rPr>
                        <a:t>47</a:t>
                      </a:r>
                    </a:p>
                  </a:txBody>
                  <a:tcPr/>
                </a:tc>
                <a:extLst>
                  <a:ext uri="{0D108BD9-81ED-4DB2-BD59-A6C34878D82A}">
                    <a16:rowId xmlns:a16="http://schemas.microsoft.com/office/drawing/2014/main" val="1335220462"/>
                  </a:ext>
                </a:extLst>
              </a:tr>
            </a:tbl>
          </a:graphicData>
        </a:graphic>
      </p:graphicFrame>
    </p:spTree>
    <p:extLst>
      <p:ext uri="{BB962C8B-B14F-4D97-AF65-F5344CB8AC3E}">
        <p14:creationId xmlns:p14="http://schemas.microsoft.com/office/powerpoint/2010/main" val="32116778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Results for k = 50 shot learning:</a:t>
            </a:r>
          </a:p>
          <a:p>
            <a:endParaRPr lang="en-US" sz="1800" dirty="0"/>
          </a:p>
          <a:p>
            <a:endParaRPr lang="en-US" sz="1800" dirty="0"/>
          </a:p>
          <a:p>
            <a:endParaRPr lang="en-US" sz="1800" dirty="0"/>
          </a:p>
          <a:p>
            <a:endParaRPr lang="en-US" sz="1800" dirty="0"/>
          </a:p>
          <a:p>
            <a:endParaRPr lang="en-US" sz="1800" dirty="0"/>
          </a:p>
          <a:p>
            <a:r>
              <a:rPr lang="en-US" sz="1800" dirty="0"/>
              <a:t>The shown results is for first 101 entities in test data.</a:t>
            </a:r>
          </a:p>
        </p:txBody>
      </p:sp>
      <p:graphicFrame>
        <p:nvGraphicFramePr>
          <p:cNvPr id="4" name="Table 3">
            <a:extLst>
              <a:ext uri="{FF2B5EF4-FFF2-40B4-BE49-F238E27FC236}">
                <a16:creationId xmlns:a16="http://schemas.microsoft.com/office/drawing/2014/main" id="{E057B9CF-2B70-271B-DE42-F092AD9E0CC4}"/>
              </a:ext>
            </a:extLst>
          </p:cNvPr>
          <p:cNvGraphicFramePr>
            <a:graphicFrameLocks noGrp="1"/>
          </p:cNvGraphicFramePr>
          <p:nvPr>
            <p:extLst>
              <p:ext uri="{D42A27DB-BD31-4B8C-83A1-F6EECF244321}">
                <p14:modId xmlns:p14="http://schemas.microsoft.com/office/powerpoint/2010/main" val="2238192536"/>
              </p:ext>
            </p:extLst>
          </p:nvPr>
        </p:nvGraphicFramePr>
        <p:xfrm>
          <a:off x="2031999" y="2631593"/>
          <a:ext cx="8128001" cy="741680"/>
        </p:xfrm>
        <a:graphic>
          <a:graphicData uri="http://schemas.openxmlformats.org/drawingml/2006/table">
            <a:tbl>
              <a:tblPr firstRow="1" bandRow="1">
                <a:tableStyleId>{D7AC3CCA-C797-4891-BE02-D94E43425B78}</a:tableStyleId>
              </a:tblPr>
              <a:tblGrid>
                <a:gridCol w="1161143">
                  <a:extLst>
                    <a:ext uri="{9D8B030D-6E8A-4147-A177-3AD203B41FA5}">
                      <a16:colId xmlns:a16="http://schemas.microsoft.com/office/drawing/2014/main" val="252588881"/>
                    </a:ext>
                  </a:extLst>
                </a:gridCol>
                <a:gridCol w="1161143">
                  <a:extLst>
                    <a:ext uri="{9D8B030D-6E8A-4147-A177-3AD203B41FA5}">
                      <a16:colId xmlns:a16="http://schemas.microsoft.com/office/drawing/2014/main" val="1729950084"/>
                    </a:ext>
                  </a:extLst>
                </a:gridCol>
                <a:gridCol w="1161143">
                  <a:extLst>
                    <a:ext uri="{9D8B030D-6E8A-4147-A177-3AD203B41FA5}">
                      <a16:colId xmlns:a16="http://schemas.microsoft.com/office/drawing/2014/main" val="483548369"/>
                    </a:ext>
                  </a:extLst>
                </a:gridCol>
                <a:gridCol w="1161143">
                  <a:extLst>
                    <a:ext uri="{9D8B030D-6E8A-4147-A177-3AD203B41FA5}">
                      <a16:colId xmlns:a16="http://schemas.microsoft.com/office/drawing/2014/main" val="617316006"/>
                    </a:ext>
                  </a:extLst>
                </a:gridCol>
                <a:gridCol w="1161143">
                  <a:extLst>
                    <a:ext uri="{9D8B030D-6E8A-4147-A177-3AD203B41FA5}">
                      <a16:colId xmlns:a16="http://schemas.microsoft.com/office/drawing/2014/main" val="3890891965"/>
                    </a:ext>
                  </a:extLst>
                </a:gridCol>
                <a:gridCol w="1161143">
                  <a:extLst>
                    <a:ext uri="{9D8B030D-6E8A-4147-A177-3AD203B41FA5}">
                      <a16:colId xmlns:a16="http://schemas.microsoft.com/office/drawing/2014/main" val="464773494"/>
                    </a:ext>
                  </a:extLst>
                </a:gridCol>
                <a:gridCol w="1161143">
                  <a:extLst>
                    <a:ext uri="{9D8B030D-6E8A-4147-A177-3AD203B41FA5}">
                      <a16:colId xmlns:a16="http://schemas.microsoft.com/office/drawing/2014/main" val="1231228651"/>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K = 50</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’58’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’47’</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Title</a:t>
                      </a:r>
                    </a:p>
                  </a:txBody>
                  <a:tcPr/>
                </a:tc>
                <a:tc>
                  <a:txBody>
                    <a:bodyPr/>
                    <a:lstStyle/>
                    <a:p>
                      <a:pPr algn="ctr"/>
                      <a:r>
                        <a:rPr lang="en-US" b="0" dirty="0">
                          <a:latin typeface="Times New Roman" panose="02020603050405020304" pitchFamily="18" charset="0"/>
                          <a:cs typeface="Times New Roman" panose="02020603050405020304" pitchFamily="18" charset="0"/>
                        </a:rPr>
                        <a:t>55%</a:t>
                      </a:r>
                    </a:p>
                  </a:txBody>
                  <a:tcPr/>
                </a:tc>
                <a:tc>
                  <a:txBody>
                    <a:bodyPr/>
                    <a:lstStyle/>
                    <a:p>
                      <a:pPr algn="ctr"/>
                      <a:r>
                        <a:rPr lang="en-US" b="0" dirty="0">
                          <a:latin typeface="Times New Roman" panose="02020603050405020304" pitchFamily="18" charset="0"/>
                          <a:cs typeface="Times New Roman" panose="02020603050405020304" pitchFamily="18" charset="0"/>
                        </a:rPr>
                        <a:t>17%</a:t>
                      </a:r>
                    </a:p>
                  </a:txBody>
                  <a:tcPr/>
                </a:tc>
                <a:tc>
                  <a:txBody>
                    <a:bodyPr/>
                    <a:lstStyle/>
                    <a:p>
                      <a:pPr algn="ctr"/>
                      <a:r>
                        <a:rPr lang="en-US" b="0" dirty="0">
                          <a:latin typeface="Times New Roman" panose="02020603050405020304" pitchFamily="18" charset="0"/>
                          <a:cs typeface="Times New Roman" panose="02020603050405020304" pitchFamily="18" charset="0"/>
                        </a:rPr>
                        <a:t>57%</a:t>
                      </a:r>
                    </a:p>
                  </a:txBody>
                  <a:tcPr/>
                </a:tc>
                <a:tc>
                  <a:txBody>
                    <a:bodyPr/>
                    <a:lstStyle/>
                    <a:p>
                      <a:pPr algn="ctr"/>
                      <a:r>
                        <a:rPr lang="en-US" b="0" dirty="0">
                          <a:latin typeface="Times New Roman" panose="02020603050405020304" pitchFamily="18" charset="0"/>
                          <a:cs typeface="Times New Roman" panose="02020603050405020304" pitchFamily="18" charset="0"/>
                        </a:rPr>
                        <a:t>26%</a:t>
                      </a:r>
                    </a:p>
                  </a:txBody>
                  <a:tcPr/>
                </a:tc>
                <a:tc>
                  <a:txBody>
                    <a:bodyPr/>
                    <a:lstStyle/>
                    <a:p>
                      <a:pPr algn="ctr"/>
                      <a:r>
                        <a:rPr lang="en-US" b="0" dirty="0">
                          <a:latin typeface="Times New Roman" panose="02020603050405020304" pitchFamily="18" charset="0"/>
                          <a:cs typeface="Times New Roman" panose="02020603050405020304" pitchFamily="18" charset="0"/>
                        </a:rPr>
                        <a:t>47</a:t>
                      </a:r>
                    </a:p>
                  </a:txBody>
                  <a:tcPr/>
                </a:tc>
                <a:tc>
                  <a:txBody>
                    <a:bodyPr/>
                    <a:lstStyle/>
                    <a:p>
                      <a:pPr algn="ctr"/>
                      <a:r>
                        <a:rPr lang="en-US" b="0" dirty="0">
                          <a:latin typeface="Times New Roman" panose="02020603050405020304" pitchFamily="18" charset="0"/>
                          <a:cs typeface="Times New Roman" panose="02020603050405020304" pitchFamily="18" charset="0"/>
                        </a:rPr>
                        <a:t>54</a:t>
                      </a:r>
                    </a:p>
                  </a:txBody>
                  <a:tcPr/>
                </a:tc>
                <a:extLst>
                  <a:ext uri="{0D108BD9-81ED-4DB2-BD59-A6C34878D82A}">
                    <a16:rowId xmlns:a16="http://schemas.microsoft.com/office/drawing/2014/main" val="1335220462"/>
                  </a:ext>
                </a:extLst>
              </a:tr>
            </a:tbl>
          </a:graphicData>
        </a:graphic>
      </p:graphicFrame>
    </p:spTree>
    <p:extLst>
      <p:ext uri="{BB962C8B-B14F-4D97-AF65-F5344CB8AC3E}">
        <p14:creationId xmlns:p14="http://schemas.microsoft.com/office/powerpoint/2010/main" val="231780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graphicFrame>
        <p:nvGraphicFramePr>
          <p:cNvPr id="9" name="Chart 8">
            <a:extLst>
              <a:ext uri="{FF2B5EF4-FFF2-40B4-BE49-F238E27FC236}">
                <a16:creationId xmlns:a16="http://schemas.microsoft.com/office/drawing/2014/main" id="{F697932A-5F67-F134-D770-F61FC221AFDC}"/>
              </a:ext>
            </a:extLst>
          </p:cNvPr>
          <p:cNvGraphicFramePr/>
          <p:nvPr>
            <p:extLst>
              <p:ext uri="{D42A27DB-BD31-4B8C-83A1-F6EECF244321}">
                <p14:modId xmlns:p14="http://schemas.microsoft.com/office/powerpoint/2010/main" val="895359142"/>
              </p:ext>
            </p:extLst>
          </p:nvPr>
        </p:nvGraphicFramePr>
        <p:xfrm>
          <a:off x="2586216" y="1478165"/>
          <a:ext cx="7019567" cy="517018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932083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feasible improvements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Possible future improvements:</a:t>
            </a:r>
          </a:p>
          <a:p>
            <a:pPr lvl="1"/>
            <a:r>
              <a:rPr lang="en-US" sz="1400" dirty="0"/>
              <a:t>Change the prompt: The problem observed here is that the prompt lacks a definition for ‘important’ news but details and definitions for ‘not important’ ones.</a:t>
            </a:r>
          </a:p>
          <a:p>
            <a:pPr lvl="1"/>
            <a:r>
              <a:rPr lang="en-US" sz="1400" dirty="0"/>
              <a:t>Changing the ‘important’ label to something that is harder to generate because our dataset is imbalanced, and we have little ‘important’ news compared to ‘not important’ ones. Therefore, it is logical to make the ‘important’ label harder to generate for the LLM model.</a:t>
            </a:r>
          </a:p>
          <a:p>
            <a:pPr lvl="1"/>
            <a:r>
              <a:rPr lang="en-US" sz="1400" dirty="0"/>
              <a:t>Including in the prompt that we have way less ‘important’ news than ‘not important’ ones; therefore, the model should be more sensitive and conservative in generating the ‘important’ label.</a:t>
            </a:r>
          </a:p>
          <a:p>
            <a:pPr lvl="1"/>
            <a:r>
              <a:rPr lang="en-US" sz="1400" dirty="0"/>
              <a:t>Including the chain of thoughts context with the examples provided in the prompt to make the decision for the model more logical and with more reasoning information.</a:t>
            </a:r>
          </a:p>
        </p:txBody>
      </p:sp>
    </p:spTree>
    <p:extLst>
      <p:ext uri="{BB962C8B-B14F-4D97-AF65-F5344CB8AC3E}">
        <p14:creationId xmlns:p14="http://schemas.microsoft.com/office/powerpoint/2010/main" val="6052315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Here, we analyze the results achieved from the first 400 indices from our test dataset.</a:t>
            </a:r>
          </a:p>
          <a:p>
            <a:pPr lvl="1"/>
            <a:r>
              <a:rPr lang="en-US" sz="1400" dirty="0"/>
              <a:t>The number of total '1' labels is 77, and for '0' labels is 323.</a:t>
            </a:r>
          </a:p>
        </p:txBody>
      </p:sp>
      <p:graphicFrame>
        <p:nvGraphicFramePr>
          <p:cNvPr id="4" name="Table 3">
            <a:extLst>
              <a:ext uri="{FF2B5EF4-FFF2-40B4-BE49-F238E27FC236}">
                <a16:creationId xmlns:a16="http://schemas.microsoft.com/office/drawing/2014/main" id="{0453A488-C523-27E2-B36E-3B0AEA0AE3CF}"/>
              </a:ext>
            </a:extLst>
          </p:cNvPr>
          <p:cNvGraphicFramePr>
            <a:graphicFrameLocks noGrp="1"/>
          </p:cNvGraphicFramePr>
          <p:nvPr>
            <p:extLst>
              <p:ext uri="{D42A27DB-BD31-4B8C-83A1-F6EECF244321}">
                <p14:modId xmlns:p14="http://schemas.microsoft.com/office/powerpoint/2010/main" val="1795117742"/>
              </p:ext>
            </p:extLst>
          </p:nvPr>
        </p:nvGraphicFramePr>
        <p:xfrm>
          <a:off x="3593934" y="3058160"/>
          <a:ext cx="5004132" cy="741680"/>
        </p:xfrm>
        <a:graphic>
          <a:graphicData uri="http://schemas.openxmlformats.org/drawingml/2006/table">
            <a:tbl>
              <a:tblPr firstRow="1" bandRow="1">
                <a:tableStyleId>{D7AC3CCA-C797-4891-BE02-D94E43425B78}</a:tableStyleId>
              </a:tblPr>
              <a:tblGrid>
                <a:gridCol w="2502066">
                  <a:extLst>
                    <a:ext uri="{9D8B030D-6E8A-4147-A177-3AD203B41FA5}">
                      <a16:colId xmlns:a16="http://schemas.microsoft.com/office/drawing/2014/main" val="1729950084"/>
                    </a:ext>
                  </a:extLst>
                </a:gridCol>
                <a:gridCol w="2502066">
                  <a:extLst>
                    <a:ext uri="{9D8B030D-6E8A-4147-A177-3AD203B41FA5}">
                      <a16:colId xmlns:a16="http://schemas.microsoft.com/office/drawing/2014/main" val="483548369"/>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 of ‘1’ labels</a:t>
                      </a:r>
                    </a:p>
                  </a:txBody>
                  <a:tcPr/>
                </a:tc>
                <a:tc>
                  <a:txBody>
                    <a:bodyPr/>
                    <a:lstStyle/>
                    <a:p>
                      <a:pPr algn="ctr"/>
                      <a:r>
                        <a:rPr lang="en-US" b="0" dirty="0">
                          <a:latin typeface="Times New Roman" panose="02020603050405020304" pitchFamily="18" charset="0"/>
                          <a:cs typeface="Times New Roman" panose="02020603050405020304" pitchFamily="18" charset="0"/>
                        </a:rPr>
                        <a:t># of ‘0’ labels</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77</a:t>
                      </a:r>
                    </a:p>
                  </a:txBody>
                  <a:tcPr/>
                </a:tc>
                <a:tc>
                  <a:txBody>
                    <a:bodyPr/>
                    <a:lstStyle/>
                    <a:p>
                      <a:pPr algn="ctr"/>
                      <a:r>
                        <a:rPr lang="en-US" b="0" dirty="0">
                          <a:latin typeface="Times New Roman" panose="02020603050405020304" pitchFamily="18" charset="0"/>
                          <a:cs typeface="Times New Roman" panose="02020603050405020304" pitchFamily="18" charset="0"/>
                        </a:rPr>
                        <a:t>323</a:t>
                      </a:r>
                    </a:p>
                  </a:txBody>
                  <a:tcPr/>
                </a:tc>
                <a:extLst>
                  <a:ext uri="{0D108BD9-81ED-4DB2-BD59-A6C34878D82A}">
                    <a16:rowId xmlns:a16="http://schemas.microsoft.com/office/drawing/2014/main" val="1335220462"/>
                  </a:ext>
                </a:extLst>
              </a:tr>
            </a:tbl>
          </a:graphicData>
        </a:graphic>
      </p:graphicFrame>
    </p:spTree>
    <p:extLst>
      <p:ext uri="{BB962C8B-B14F-4D97-AF65-F5344CB8AC3E}">
        <p14:creationId xmlns:p14="http://schemas.microsoft.com/office/powerpoint/2010/main" val="2860120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Results for k = 0 shot learning:</a:t>
            </a:r>
          </a:p>
          <a:p>
            <a:endParaRPr lang="en-US" sz="1800" dirty="0"/>
          </a:p>
          <a:p>
            <a:endParaRPr lang="en-US" sz="1800" dirty="0"/>
          </a:p>
          <a:p>
            <a:endParaRPr lang="en-US" sz="1800" dirty="0"/>
          </a:p>
          <a:p>
            <a:endParaRPr lang="en-US" sz="1800" dirty="0"/>
          </a:p>
          <a:p>
            <a:endParaRPr lang="en-US" sz="1800" dirty="0"/>
          </a:p>
          <a:p>
            <a:r>
              <a:rPr lang="en-US" sz="1800" dirty="0"/>
              <a:t>The shown results is for first 400 entities in test data.</a:t>
            </a:r>
          </a:p>
          <a:p>
            <a:r>
              <a:rPr lang="en-US" sz="1800" dirty="0"/>
              <a:t>The high percentage achieved by the model in recall metrics is due to mostly predicting '58' labels.</a:t>
            </a:r>
          </a:p>
        </p:txBody>
      </p:sp>
      <p:graphicFrame>
        <p:nvGraphicFramePr>
          <p:cNvPr id="4" name="Table 3">
            <a:extLst>
              <a:ext uri="{FF2B5EF4-FFF2-40B4-BE49-F238E27FC236}">
                <a16:creationId xmlns:a16="http://schemas.microsoft.com/office/drawing/2014/main" id="{E057B9CF-2B70-271B-DE42-F092AD9E0CC4}"/>
              </a:ext>
            </a:extLst>
          </p:cNvPr>
          <p:cNvGraphicFramePr>
            <a:graphicFrameLocks noGrp="1"/>
          </p:cNvGraphicFramePr>
          <p:nvPr>
            <p:extLst>
              <p:ext uri="{D42A27DB-BD31-4B8C-83A1-F6EECF244321}">
                <p14:modId xmlns:p14="http://schemas.microsoft.com/office/powerpoint/2010/main" val="3427659110"/>
              </p:ext>
            </p:extLst>
          </p:nvPr>
        </p:nvGraphicFramePr>
        <p:xfrm>
          <a:off x="2031999" y="2631593"/>
          <a:ext cx="8128001" cy="741680"/>
        </p:xfrm>
        <a:graphic>
          <a:graphicData uri="http://schemas.openxmlformats.org/drawingml/2006/table">
            <a:tbl>
              <a:tblPr firstRow="1" bandRow="1">
                <a:tableStyleId>{D7AC3CCA-C797-4891-BE02-D94E43425B78}</a:tableStyleId>
              </a:tblPr>
              <a:tblGrid>
                <a:gridCol w="1161143">
                  <a:extLst>
                    <a:ext uri="{9D8B030D-6E8A-4147-A177-3AD203B41FA5}">
                      <a16:colId xmlns:a16="http://schemas.microsoft.com/office/drawing/2014/main" val="252588881"/>
                    </a:ext>
                  </a:extLst>
                </a:gridCol>
                <a:gridCol w="1161143">
                  <a:extLst>
                    <a:ext uri="{9D8B030D-6E8A-4147-A177-3AD203B41FA5}">
                      <a16:colId xmlns:a16="http://schemas.microsoft.com/office/drawing/2014/main" val="1729950084"/>
                    </a:ext>
                  </a:extLst>
                </a:gridCol>
                <a:gridCol w="1161143">
                  <a:extLst>
                    <a:ext uri="{9D8B030D-6E8A-4147-A177-3AD203B41FA5}">
                      <a16:colId xmlns:a16="http://schemas.microsoft.com/office/drawing/2014/main" val="483548369"/>
                    </a:ext>
                  </a:extLst>
                </a:gridCol>
                <a:gridCol w="1161143">
                  <a:extLst>
                    <a:ext uri="{9D8B030D-6E8A-4147-A177-3AD203B41FA5}">
                      <a16:colId xmlns:a16="http://schemas.microsoft.com/office/drawing/2014/main" val="617316006"/>
                    </a:ext>
                  </a:extLst>
                </a:gridCol>
                <a:gridCol w="1161143">
                  <a:extLst>
                    <a:ext uri="{9D8B030D-6E8A-4147-A177-3AD203B41FA5}">
                      <a16:colId xmlns:a16="http://schemas.microsoft.com/office/drawing/2014/main" val="3890891965"/>
                    </a:ext>
                  </a:extLst>
                </a:gridCol>
                <a:gridCol w="1161143">
                  <a:extLst>
                    <a:ext uri="{9D8B030D-6E8A-4147-A177-3AD203B41FA5}">
                      <a16:colId xmlns:a16="http://schemas.microsoft.com/office/drawing/2014/main" val="464773494"/>
                    </a:ext>
                  </a:extLst>
                </a:gridCol>
                <a:gridCol w="1161143">
                  <a:extLst>
                    <a:ext uri="{9D8B030D-6E8A-4147-A177-3AD203B41FA5}">
                      <a16:colId xmlns:a16="http://schemas.microsoft.com/office/drawing/2014/main" val="1231228651"/>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K = 0</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’58’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’47’</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Title</a:t>
                      </a:r>
                    </a:p>
                  </a:txBody>
                  <a:tcPr/>
                </a:tc>
                <a:tc>
                  <a:txBody>
                    <a:bodyPr/>
                    <a:lstStyle/>
                    <a:p>
                      <a:pPr algn="ctr"/>
                      <a:r>
                        <a:rPr lang="en-US" b="0" dirty="0">
                          <a:latin typeface="Times New Roman" panose="02020603050405020304" pitchFamily="18" charset="0"/>
                          <a:cs typeface="Times New Roman" panose="02020603050405020304" pitchFamily="18" charset="0"/>
                        </a:rPr>
                        <a:t>21%</a:t>
                      </a:r>
                    </a:p>
                  </a:txBody>
                  <a:tcPr/>
                </a:tc>
                <a:tc>
                  <a:txBody>
                    <a:bodyPr/>
                    <a:lstStyle/>
                    <a:p>
                      <a:pPr algn="ctr"/>
                      <a:r>
                        <a:rPr lang="en-US" b="0" dirty="0">
                          <a:latin typeface="Times New Roman" panose="02020603050405020304" pitchFamily="18" charset="0"/>
                          <a:cs typeface="Times New Roman" panose="02020603050405020304" pitchFamily="18" charset="0"/>
                        </a:rPr>
                        <a:t>19%</a:t>
                      </a:r>
                    </a:p>
                  </a:txBody>
                  <a:tcPr/>
                </a:tc>
                <a:tc>
                  <a:txBody>
                    <a:bodyPr/>
                    <a:lstStyle/>
                    <a:p>
                      <a:pPr algn="ctr"/>
                      <a:r>
                        <a:rPr lang="en-US" b="0" dirty="0">
                          <a:latin typeface="Times New Roman" panose="02020603050405020304" pitchFamily="18" charset="0"/>
                          <a:cs typeface="Times New Roman" panose="02020603050405020304" pitchFamily="18" charset="0"/>
                        </a:rPr>
                        <a:t>97%</a:t>
                      </a:r>
                    </a:p>
                  </a:txBody>
                  <a:tcPr/>
                </a:tc>
                <a:tc>
                  <a:txBody>
                    <a:bodyPr/>
                    <a:lstStyle/>
                    <a:p>
                      <a:pPr algn="ctr"/>
                      <a:r>
                        <a:rPr lang="en-US" b="0" dirty="0">
                          <a:latin typeface="Times New Roman" panose="02020603050405020304" pitchFamily="18" charset="0"/>
                          <a:cs typeface="Times New Roman" panose="02020603050405020304" pitchFamily="18" charset="0"/>
                        </a:rPr>
                        <a:t>32%</a:t>
                      </a:r>
                    </a:p>
                  </a:txBody>
                  <a:tcPr/>
                </a:tc>
                <a:tc>
                  <a:txBody>
                    <a:bodyPr/>
                    <a:lstStyle/>
                    <a:p>
                      <a:pPr algn="ctr"/>
                      <a:r>
                        <a:rPr lang="en-US" b="0" dirty="0">
                          <a:latin typeface="Times New Roman" panose="02020603050405020304" pitchFamily="18" charset="0"/>
                          <a:cs typeface="Times New Roman" panose="02020603050405020304" pitchFamily="18" charset="0"/>
                        </a:rPr>
                        <a:t>387</a:t>
                      </a:r>
                    </a:p>
                  </a:txBody>
                  <a:tcPr/>
                </a:tc>
                <a:tc>
                  <a:txBody>
                    <a:bodyPr/>
                    <a:lstStyle/>
                    <a:p>
                      <a:pPr algn="ctr"/>
                      <a:r>
                        <a:rPr lang="en-US" b="0" dirty="0">
                          <a:latin typeface="Times New Roman" panose="02020603050405020304" pitchFamily="18" charset="0"/>
                          <a:cs typeface="Times New Roman" panose="02020603050405020304" pitchFamily="18" charset="0"/>
                        </a:rPr>
                        <a:t>13</a:t>
                      </a:r>
                    </a:p>
                  </a:txBody>
                  <a:tcPr/>
                </a:tc>
                <a:extLst>
                  <a:ext uri="{0D108BD9-81ED-4DB2-BD59-A6C34878D82A}">
                    <a16:rowId xmlns:a16="http://schemas.microsoft.com/office/drawing/2014/main" val="1335220462"/>
                  </a:ext>
                </a:extLst>
              </a:tr>
            </a:tbl>
          </a:graphicData>
        </a:graphic>
      </p:graphicFrame>
    </p:spTree>
    <p:extLst>
      <p:ext uri="{BB962C8B-B14F-4D97-AF65-F5344CB8AC3E}">
        <p14:creationId xmlns:p14="http://schemas.microsoft.com/office/powerpoint/2010/main" val="31076269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Results for k = 1 shot learning:</a:t>
            </a:r>
          </a:p>
          <a:p>
            <a:endParaRPr lang="en-US" sz="1800" dirty="0"/>
          </a:p>
          <a:p>
            <a:endParaRPr lang="en-US" sz="1800" dirty="0"/>
          </a:p>
          <a:p>
            <a:endParaRPr lang="en-US" sz="1800" dirty="0"/>
          </a:p>
          <a:p>
            <a:endParaRPr lang="en-US" sz="1800" dirty="0"/>
          </a:p>
          <a:p>
            <a:endParaRPr lang="en-US" sz="1800" dirty="0"/>
          </a:p>
          <a:p>
            <a:r>
              <a:rPr lang="en-US" sz="1800" dirty="0"/>
              <a:t>The shown results is for first 400 entities in test data.</a:t>
            </a:r>
          </a:p>
        </p:txBody>
      </p:sp>
      <p:graphicFrame>
        <p:nvGraphicFramePr>
          <p:cNvPr id="4" name="Table 3">
            <a:extLst>
              <a:ext uri="{FF2B5EF4-FFF2-40B4-BE49-F238E27FC236}">
                <a16:creationId xmlns:a16="http://schemas.microsoft.com/office/drawing/2014/main" id="{E057B9CF-2B70-271B-DE42-F092AD9E0CC4}"/>
              </a:ext>
            </a:extLst>
          </p:cNvPr>
          <p:cNvGraphicFramePr>
            <a:graphicFrameLocks noGrp="1"/>
          </p:cNvGraphicFramePr>
          <p:nvPr>
            <p:extLst>
              <p:ext uri="{D42A27DB-BD31-4B8C-83A1-F6EECF244321}">
                <p14:modId xmlns:p14="http://schemas.microsoft.com/office/powerpoint/2010/main" val="2573698485"/>
              </p:ext>
            </p:extLst>
          </p:nvPr>
        </p:nvGraphicFramePr>
        <p:xfrm>
          <a:off x="2031999" y="2631593"/>
          <a:ext cx="8128001" cy="741680"/>
        </p:xfrm>
        <a:graphic>
          <a:graphicData uri="http://schemas.openxmlformats.org/drawingml/2006/table">
            <a:tbl>
              <a:tblPr firstRow="1" bandRow="1">
                <a:tableStyleId>{D7AC3CCA-C797-4891-BE02-D94E43425B78}</a:tableStyleId>
              </a:tblPr>
              <a:tblGrid>
                <a:gridCol w="1161143">
                  <a:extLst>
                    <a:ext uri="{9D8B030D-6E8A-4147-A177-3AD203B41FA5}">
                      <a16:colId xmlns:a16="http://schemas.microsoft.com/office/drawing/2014/main" val="252588881"/>
                    </a:ext>
                  </a:extLst>
                </a:gridCol>
                <a:gridCol w="1161143">
                  <a:extLst>
                    <a:ext uri="{9D8B030D-6E8A-4147-A177-3AD203B41FA5}">
                      <a16:colId xmlns:a16="http://schemas.microsoft.com/office/drawing/2014/main" val="1729950084"/>
                    </a:ext>
                  </a:extLst>
                </a:gridCol>
                <a:gridCol w="1161143">
                  <a:extLst>
                    <a:ext uri="{9D8B030D-6E8A-4147-A177-3AD203B41FA5}">
                      <a16:colId xmlns:a16="http://schemas.microsoft.com/office/drawing/2014/main" val="483548369"/>
                    </a:ext>
                  </a:extLst>
                </a:gridCol>
                <a:gridCol w="1161143">
                  <a:extLst>
                    <a:ext uri="{9D8B030D-6E8A-4147-A177-3AD203B41FA5}">
                      <a16:colId xmlns:a16="http://schemas.microsoft.com/office/drawing/2014/main" val="617316006"/>
                    </a:ext>
                  </a:extLst>
                </a:gridCol>
                <a:gridCol w="1161143">
                  <a:extLst>
                    <a:ext uri="{9D8B030D-6E8A-4147-A177-3AD203B41FA5}">
                      <a16:colId xmlns:a16="http://schemas.microsoft.com/office/drawing/2014/main" val="3890891965"/>
                    </a:ext>
                  </a:extLst>
                </a:gridCol>
                <a:gridCol w="1161143">
                  <a:extLst>
                    <a:ext uri="{9D8B030D-6E8A-4147-A177-3AD203B41FA5}">
                      <a16:colId xmlns:a16="http://schemas.microsoft.com/office/drawing/2014/main" val="464773494"/>
                    </a:ext>
                  </a:extLst>
                </a:gridCol>
                <a:gridCol w="1161143">
                  <a:extLst>
                    <a:ext uri="{9D8B030D-6E8A-4147-A177-3AD203B41FA5}">
                      <a16:colId xmlns:a16="http://schemas.microsoft.com/office/drawing/2014/main" val="1231228651"/>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K = 1</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’58’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’47’</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Title</a:t>
                      </a:r>
                    </a:p>
                  </a:txBody>
                  <a:tcPr/>
                </a:tc>
                <a:tc>
                  <a:txBody>
                    <a:bodyPr/>
                    <a:lstStyle/>
                    <a:p>
                      <a:pPr algn="ctr"/>
                      <a:r>
                        <a:rPr lang="en-US" b="0" dirty="0">
                          <a:latin typeface="Times New Roman" panose="02020603050405020304" pitchFamily="18" charset="0"/>
                          <a:cs typeface="Times New Roman" panose="02020603050405020304" pitchFamily="18" charset="0"/>
                        </a:rPr>
                        <a:t>53%</a:t>
                      </a:r>
                    </a:p>
                  </a:txBody>
                  <a:tcPr/>
                </a:tc>
                <a:tc>
                  <a:txBody>
                    <a:bodyPr/>
                    <a:lstStyle/>
                    <a:p>
                      <a:pPr algn="ctr"/>
                      <a:r>
                        <a:rPr lang="en-US" b="0" dirty="0">
                          <a:latin typeface="Times New Roman" panose="02020603050405020304" pitchFamily="18" charset="0"/>
                          <a:cs typeface="Times New Roman" panose="02020603050405020304" pitchFamily="18" charset="0"/>
                        </a:rPr>
                        <a:t>24%</a:t>
                      </a:r>
                    </a:p>
                  </a:txBody>
                  <a:tcPr/>
                </a:tc>
                <a:tc>
                  <a:txBody>
                    <a:bodyPr/>
                    <a:lstStyle/>
                    <a:p>
                      <a:pPr algn="ctr"/>
                      <a:r>
                        <a:rPr lang="en-US" b="0" dirty="0">
                          <a:latin typeface="Times New Roman" panose="02020603050405020304" pitchFamily="18" charset="0"/>
                          <a:cs typeface="Times New Roman" panose="02020603050405020304" pitchFamily="18" charset="0"/>
                        </a:rPr>
                        <a:t>69%</a:t>
                      </a:r>
                    </a:p>
                  </a:txBody>
                  <a:tcPr/>
                </a:tc>
                <a:tc>
                  <a:txBody>
                    <a:bodyPr/>
                    <a:lstStyle/>
                    <a:p>
                      <a:pPr algn="ctr"/>
                      <a:r>
                        <a:rPr lang="en-US" b="0" dirty="0">
                          <a:latin typeface="Times New Roman" panose="02020603050405020304" pitchFamily="18" charset="0"/>
                          <a:cs typeface="Times New Roman" panose="02020603050405020304" pitchFamily="18" charset="0"/>
                        </a:rPr>
                        <a:t>36%</a:t>
                      </a:r>
                    </a:p>
                  </a:txBody>
                  <a:tcPr/>
                </a:tc>
                <a:tc>
                  <a:txBody>
                    <a:bodyPr/>
                    <a:lstStyle/>
                    <a:p>
                      <a:pPr algn="ctr"/>
                      <a:r>
                        <a:rPr lang="en-US" b="0" dirty="0">
                          <a:latin typeface="Times New Roman" panose="02020603050405020304" pitchFamily="18" charset="0"/>
                          <a:cs typeface="Times New Roman" panose="02020603050405020304" pitchFamily="18" charset="0"/>
                        </a:rPr>
                        <a:t>218</a:t>
                      </a:r>
                    </a:p>
                  </a:txBody>
                  <a:tcPr/>
                </a:tc>
                <a:tc>
                  <a:txBody>
                    <a:bodyPr/>
                    <a:lstStyle/>
                    <a:p>
                      <a:pPr algn="ctr"/>
                      <a:r>
                        <a:rPr lang="en-US" b="0" dirty="0">
                          <a:latin typeface="Times New Roman" panose="02020603050405020304" pitchFamily="18" charset="0"/>
                          <a:cs typeface="Times New Roman" panose="02020603050405020304" pitchFamily="18" charset="0"/>
                        </a:rPr>
                        <a:t>182</a:t>
                      </a:r>
                    </a:p>
                  </a:txBody>
                  <a:tcPr/>
                </a:tc>
                <a:extLst>
                  <a:ext uri="{0D108BD9-81ED-4DB2-BD59-A6C34878D82A}">
                    <a16:rowId xmlns:a16="http://schemas.microsoft.com/office/drawing/2014/main" val="1335220462"/>
                  </a:ext>
                </a:extLst>
              </a:tr>
            </a:tbl>
          </a:graphicData>
        </a:graphic>
      </p:graphicFrame>
    </p:spTree>
    <p:extLst>
      <p:ext uri="{BB962C8B-B14F-4D97-AF65-F5344CB8AC3E}">
        <p14:creationId xmlns:p14="http://schemas.microsoft.com/office/powerpoint/2010/main" val="14458462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Change labels to numbers.</a:t>
            </a:r>
          </a:p>
          <a:p>
            <a:r>
              <a:rPr lang="en-US" sz="1800" dirty="0"/>
              <a:t>Trying to not mention anything related to ‘important’ or ‘not important’ tags in the prompt.</a:t>
            </a:r>
          </a:p>
        </p:txBody>
      </p:sp>
    </p:spTree>
    <p:extLst>
      <p:ext uri="{BB962C8B-B14F-4D97-AF65-F5344CB8AC3E}">
        <p14:creationId xmlns:p14="http://schemas.microsoft.com/office/powerpoint/2010/main" val="18356786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Results for k = 5 shot learning:</a:t>
            </a:r>
          </a:p>
          <a:p>
            <a:endParaRPr lang="en-US" sz="1800" dirty="0"/>
          </a:p>
          <a:p>
            <a:endParaRPr lang="en-US" sz="1800" dirty="0"/>
          </a:p>
          <a:p>
            <a:endParaRPr lang="en-US" sz="1800" dirty="0"/>
          </a:p>
          <a:p>
            <a:endParaRPr lang="en-US" sz="1800" dirty="0"/>
          </a:p>
          <a:p>
            <a:endParaRPr lang="en-US" sz="1800" dirty="0"/>
          </a:p>
          <a:p>
            <a:r>
              <a:rPr lang="en-US" sz="1800" dirty="0"/>
              <a:t>The shown results is for first 400 entities in test data.</a:t>
            </a:r>
          </a:p>
          <a:p>
            <a:r>
              <a:rPr lang="en-US" sz="1800" dirty="0"/>
              <a:t>Highest f1-score reached!</a:t>
            </a:r>
          </a:p>
        </p:txBody>
      </p:sp>
      <p:graphicFrame>
        <p:nvGraphicFramePr>
          <p:cNvPr id="4" name="Table 3">
            <a:extLst>
              <a:ext uri="{FF2B5EF4-FFF2-40B4-BE49-F238E27FC236}">
                <a16:creationId xmlns:a16="http://schemas.microsoft.com/office/drawing/2014/main" id="{E057B9CF-2B70-271B-DE42-F092AD9E0CC4}"/>
              </a:ext>
            </a:extLst>
          </p:cNvPr>
          <p:cNvGraphicFramePr>
            <a:graphicFrameLocks noGrp="1"/>
          </p:cNvGraphicFramePr>
          <p:nvPr>
            <p:extLst>
              <p:ext uri="{D42A27DB-BD31-4B8C-83A1-F6EECF244321}">
                <p14:modId xmlns:p14="http://schemas.microsoft.com/office/powerpoint/2010/main" val="3864464506"/>
              </p:ext>
            </p:extLst>
          </p:nvPr>
        </p:nvGraphicFramePr>
        <p:xfrm>
          <a:off x="2031999" y="2631593"/>
          <a:ext cx="8128001" cy="741680"/>
        </p:xfrm>
        <a:graphic>
          <a:graphicData uri="http://schemas.openxmlformats.org/drawingml/2006/table">
            <a:tbl>
              <a:tblPr firstRow="1" bandRow="1">
                <a:tableStyleId>{D7AC3CCA-C797-4891-BE02-D94E43425B78}</a:tableStyleId>
              </a:tblPr>
              <a:tblGrid>
                <a:gridCol w="1161143">
                  <a:extLst>
                    <a:ext uri="{9D8B030D-6E8A-4147-A177-3AD203B41FA5}">
                      <a16:colId xmlns:a16="http://schemas.microsoft.com/office/drawing/2014/main" val="252588881"/>
                    </a:ext>
                  </a:extLst>
                </a:gridCol>
                <a:gridCol w="1161143">
                  <a:extLst>
                    <a:ext uri="{9D8B030D-6E8A-4147-A177-3AD203B41FA5}">
                      <a16:colId xmlns:a16="http://schemas.microsoft.com/office/drawing/2014/main" val="1729950084"/>
                    </a:ext>
                  </a:extLst>
                </a:gridCol>
                <a:gridCol w="1161143">
                  <a:extLst>
                    <a:ext uri="{9D8B030D-6E8A-4147-A177-3AD203B41FA5}">
                      <a16:colId xmlns:a16="http://schemas.microsoft.com/office/drawing/2014/main" val="483548369"/>
                    </a:ext>
                  </a:extLst>
                </a:gridCol>
                <a:gridCol w="1161143">
                  <a:extLst>
                    <a:ext uri="{9D8B030D-6E8A-4147-A177-3AD203B41FA5}">
                      <a16:colId xmlns:a16="http://schemas.microsoft.com/office/drawing/2014/main" val="617316006"/>
                    </a:ext>
                  </a:extLst>
                </a:gridCol>
                <a:gridCol w="1161143">
                  <a:extLst>
                    <a:ext uri="{9D8B030D-6E8A-4147-A177-3AD203B41FA5}">
                      <a16:colId xmlns:a16="http://schemas.microsoft.com/office/drawing/2014/main" val="3890891965"/>
                    </a:ext>
                  </a:extLst>
                </a:gridCol>
                <a:gridCol w="1161143">
                  <a:extLst>
                    <a:ext uri="{9D8B030D-6E8A-4147-A177-3AD203B41FA5}">
                      <a16:colId xmlns:a16="http://schemas.microsoft.com/office/drawing/2014/main" val="464773494"/>
                    </a:ext>
                  </a:extLst>
                </a:gridCol>
                <a:gridCol w="1161143">
                  <a:extLst>
                    <a:ext uri="{9D8B030D-6E8A-4147-A177-3AD203B41FA5}">
                      <a16:colId xmlns:a16="http://schemas.microsoft.com/office/drawing/2014/main" val="1231228651"/>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K = 5</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’58’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’47’</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Title</a:t>
                      </a:r>
                    </a:p>
                  </a:txBody>
                  <a:tcPr/>
                </a:tc>
                <a:tc>
                  <a:txBody>
                    <a:bodyPr/>
                    <a:lstStyle/>
                    <a:p>
                      <a:pPr algn="ctr"/>
                      <a:r>
                        <a:rPr lang="en-US" b="0" dirty="0">
                          <a:latin typeface="Times New Roman" panose="02020603050405020304" pitchFamily="18" charset="0"/>
                          <a:cs typeface="Times New Roman" panose="02020603050405020304" pitchFamily="18" charset="0"/>
                        </a:rPr>
                        <a:t>49%</a:t>
                      </a:r>
                    </a:p>
                  </a:txBody>
                  <a:tcPr/>
                </a:tc>
                <a:tc>
                  <a:txBody>
                    <a:bodyPr/>
                    <a:lstStyle/>
                    <a:p>
                      <a:pPr algn="ctr"/>
                      <a:r>
                        <a:rPr lang="en-US" b="0" dirty="0">
                          <a:latin typeface="Times New Roman" panose="02020603050405020304" pitchFamily="18" charset="0"/>
                          <a:cs typeface="Times New Roman" panose="02020603050405020304" pitchFamily="18" charset="0"/>
                        </a:rPr>
                        <a:t>24%</a:t>
                      </a:r>
                    </a:p>
                  </a:txBody>
                  <a:tcPr/>
                </a:tc>
                <a:tc>
                  <a:txBody>
                    <a:bodyPr/>
                    <a:lstStyle/>
                    <a:p>
                      <a:pPr algn="ctr"/>
                      <a:r>
                        <a:rPr lang="en-US" b="0" dirty="0">
                          <a:latin typeface="Times New Roman" panose="02020603050405020304" pitchFamily="18" charset="0"/>
                          <a:cs typeface="Times New Roman" panose="02020603050405020304" pitchFamily="18" charset="0"/>
                        </a:rPr>
                        <a:t>78%</a:t>
                      </a:r>
                    </a:p>
                  </a:txBody>
                  <a:tcPr/>
                </a:tc>
                <a:tc>
                  <a:txBody>
                    <a:bodyPr/>
                    <a:lstStyle/>
                    <a:p>
                      <a:pPr algn="ctr"/>
                      <a:r>
                        <a:rPr lang="en-US" b="0" dirty="0">
                          <a:latin typeface="Times New Roman" panose="02020603050405020304" pitchFamily="18" charset="0"/>
                          <a:cs typeface="Times New Roman" panose="02020603050405020304" pitchFamily="18" charset="0"/>
                        </a:rPr>
                        <a:t>37%</a:t>
                      </a:r>
                    </a:p>
                  </a:txBody>
                  <a:tcPr/>
                </a:tc>
                <a:tc>
                  <a:txBody>
                    <a:bodyPr/>
                    <a:lstStyle/>
                    <a:p>
                      <a:pPr algn="ctr"/>
                      <a:r>
                        <a:rPr lang="en-US" b="0" dirty="0">
                          <a:latin typeface="Times New Roman" panose="02020603050405020304" pitchFamily="18" charset="0"/>
                          <a:cs typeface="Times New Roman" panose="02020603050405020304" pitchFamily="18" charset="0"/>
                        </a:rPr>
                        <a:t>249</a:t>
                      </a:r>
                    </a:p>
                  </a:txBody>
                  <a:tcPr/>
                </a:tc>
                <a:tc>
                  <a:txBody>
                    <a:bodyPr/>
                    <a:lstStyle/>
                    <a:p>
                      <a:pPr algn="ctr"/>
                      <a:r>
                        <a:rPr lang="en-US" b="0" dirty="0">
                          <a:latin typeface="Times New Roman" panose="02020603050405020304" pitchFamily="18" charset="0"/>
                          <a:cs typeface="Times New Roman" panose="02020603050405020304" pitchFamily="18" charset="0"/>
                        </a:rPr>
                        <a:t>151</a:t>
                      </a:r>
                    </a:p>
                  </a:txBody>
                  <a:tcPr/>
                </a:tc>
                <a:extLst>
                  <a:ext uri="{0D108BD9-81ED-4DB2-BD59-A6C34878D82A}">
                    <a16:rowId xmlns:a16="http://schemas.microsoft.com/office/drawing/2014/main" val="1335220462"/>
                  </a:ext>
                </a:extLst>
              </a:tr>
            </a:tbl>
          </a:graphicData>
        </a:graphic>
      </p:graphicFrame>
    </p:spTree>
    <p:extLst>
      <p:ext uri="{BB962C8B-B14F-4D97-AF65-F5344CB8AC3E}">
        <p14:creationId xmlns:p14="http://schemas.microsoft.com/office/powerpoint/2010/main" val="6132971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Results for k = 20 shot learning:</a:t>
            </a:r>
          </a:p>
          <a:p>
            <a:endParaRPr lang="en-US" sz="1800" dirty="0"/>
          </a:p>
          <a:p>
            <a:endParaRPr lang="en-US" sz="1800" dirty="0"/>
          </a:p>
          <a:p>
            <a:endParaRPr lang="en-US" sz="1800" dirty="0"/>
          </a:p>
          <a:p>
            <a:endParaRPr lang="en-US" sz="1800" dirty="0"/>
          </a:p>
          <a:p>
            <a:endParaRPr lang="en-US" sz="1800" dirty="0"/>
          </a:p>
          <a:p>
            <a:r>
              <a:rPr lang="en-US" sz="1800" dirty="0"/>
              <a:t>The shown results is for first 400 entities in test data.</a:t>
            </a:r>
          </a:p>
        </p:txBody>
      </p:sp>
      <p:graphicFrame>
        <p:nvGraphicFramePr>
          <p:cNvPr id="4" name="Table 3">
            <a:extLst>
              <a:ext uri="{FF2B5EF4-FFF2-40B4-BE49-F238E27FC236}">
                <a16:creationId xmlns:a16="http://schemas.microsoft.com/office/drawing/2014/main" id="{E057B9CF-2B70-271B-DE42-F092AD9E0CC4}"/>
              </a:ext>
            </a:extLst>
          </p:cNvPr>
          <p:cNvGraphicFramePr>
            <a:graphicFrameLocks noGrp="1"/>
          </p:cNvGraphicFramePr>
          <p:nvPr>
            <p:extLst>
              <p:ext uri="{D42A27DB-BD31-4B8C-83A1-F6EECF244321}">
                <p14:modId xmlns:p14="http://schemas.microsoft.com/office/powerpoint/2010/main" val="1955283882"/>
              </p:ext>
            </p:extLst>
          </p:nvPr>
        </p:nvGraphicFramePr>
        <p:xfrm>
          <a:off x="2031999" y="2631593"/>
          <a:ext cx="8128001" cy="741680"/>
        </p:xfrm>
        <a:graphic>
          <a:graphicData uri="http://schemas.openxmlformats.org/drawingml/2006/table">
            <a:tbl>
              <a:tblPr firstRow="1" bandRow="1">
                <a:tableStyleId>{D7AC3CCA-C797-4891-BE02-D94E43425B78}</a:tableStyleId>
              </a:tblPr>
              <a:tblGrid>
                <a:gridCol w="1161143">
                  <a:extLst>
                    <a:ext uri="{9D8B030D-6E8A-4147-A177-3AD203B41FA5}">
                      <a16:colId xmlns:a16="http://schemas.microsoft.com/office/drawing/2014/main" val="252588881"/>
                    </a:ext>
                  </a:extLst>
                </a:gridCol>
                <a:gridCol w="1161143">
                  <a:extLst>
                    <a:ext uri="{9D8B030D-6E8A-4147-A177-3AD203B41FA5}">
                      <a16:colId xmlns:a16="http://schemas.microsoft.com/office/drawing/2014/main" val="1729950084"/>
                    </a:ext>
                  </a:extLst>
                </a:gridCol>
                <a:gridCol w="1161143">
                  <a:extLst>
                    <a:ext uri="{9D8B030D-6E8A-4147-A177-3AD203B41FA5}">
                      <a16:colId xmlns:a16="http://schemas.microsoft.com/office/drawing/2014/main" val="483548369"/>
                    </a:ext>
                  </a:extLst>
                </a:gridCol>
                <a:gridCol w="1161143">
                  <a:extLst>
                    <a:ext uri="{9D8B030D-6E8A-4147-A177-3AD203B41FA5}">
                      <a16:colId xmlns:a16="http://schemas.microsoft.com/office/drawing/2014/main" val="617316006"/>
                    </a:ext>
                  </a:extLst>
                </a:gridCol>
                <a:gridCol w="1161143">
                  <a:extLst>
                    <a:ext uri="{9D8B030D-6E8A-4147-A177-3AD203B41FA5}">
                      <a16:colId xmlns:a16="http://schemas.microsoft.com/office/drawing/2014/main" val="3890891965"/>
                    </a:ext>
                  </a:extLst>
                </a:gridCol>
                <a:gridCol w="1161143">
                  <a:extLst>
                    <a:ext uri="{9D8B030D-6E8A-4147-A177-3AD203B41FA5}">
                      <a16:colId xmlns:a16="http://schemas.microsoft.com/office/drawing/2014/main" val="464773494"/>
                    </a:ext>
                  </a:extLst>
                </a:gridCol>
                <a:gridCol w="1161143">
                  <a:extLst>
                    <a:ext uri="{9D8B030D-6E8A-4147-A177-3AD203B41FA5}">
                      <a16:colId xmlns:a16="http://schemas.microsoft.com/office/drawing/2014/main" val="1231228651"/>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K = 20</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’58’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’47’</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Title</a:t>
                      </a:r>
                    </a:p>
                  </a:txBody>
                  <a:tcPr/>
                </a:tc>
                <a:tc>
                  <a:txBody>
                    <a:bodyPr/>
                    <a:lstStyle/>
                    <a:p>
                      <a:pPr algn="ctr"/>
                      <a:r>
                        <a:rPr lang="en-US" b="0" dirty="0">
                          <a:latin typeface="Times New Roman" panose="02020603050405020304" pitchFamily="18" charset="0"/>
                          <a:cs typeface="Times New Roman" panose="02020603050405020304" pitchFamily="18" charset="0"/>
                        </a:rPr>
                        <a:t>48%</a:t>
                      </a:r>
                    </a:p>
                  </a:txBody>
                  <a:tcPr/>
                </a:tc>
                <a:tc>
                  <a:txBody>
                    <a:bodyPr/>
                    <a:lstStyle/>
                    <a:p>
                      <a:pPr algn="ctr"/>
                      <a:r>
                        <a:rPr lang="en-US" b="0" dirty="0">
                          <a:latin typeface="Times New Roman" panose="02020603050405020304" pitchFamily="18" charset="0"/>
                          <a:cs typeface="Times New Roman" panose="02020603050405020304" pitchFamily="18" charset="0"/>
                        </a:rPr>
                        <a:t>23%</a:t>
                      </a:r>
                    </a:p>
                  </a:txBody>
                  <a:tcPr/>
                </a:tc>
                <a:tc>
                  <a:txBody>
                    <a:bodyPr/>
                    <a:lstStyle/>
                    <a:p>
                      <a:pPr algn="ctr"/>
                      <a:r>
                        <a:rPr lang="en-US" b="0" dirty="0">
                          <a:latin typeface="Times New Roman" panose="02020603050405020304" pitchFamily="18" charset="0"/>
                          <a:cs typeface="Times New Roman" panose="02020603050405020304" pitchFamily="18" charset="0"/>
                        </a:rPr>
                        <a:t>71%</a:t>
                      </a:r>
                    </a:p>
                  </a:txBody>
                  <a:tcPr/>
                </a:tc>
                <a:tc>
                  <a:txBody>
                    <a:bodyPr/>
                    <a:lstStyle/>
                    <a:p>
                      <a:pPr algn="ctr"/>
                      <a:r>
                        <a:rPr lang="en-US" b="0" dirty="0">
                          <a:latin typeface="Times New Roman" panose="02020603050405020304" pitchFamily="18" charset="0"/>
                          <a:cs typeface="Times New Roman" panose="02020603050405020304" pitchFamily="18" charset="0"/>
                        </a:rPr>
                        <a:t>34%</a:t>
                      </a:r>
                    </a:p>
                  </a:txBody>
                  <a:tcPr/>
                </a:tc>
                <a:tc>
                  <a:txBody>
                    <a:bodyPr/>
                    <a:lstStyle/>
                    <a:p>
                      <a:pPr algn="ctr"/>
                      <a:r>
                        <a:rPr lang="en-US" b="0" dirty="0">
                          <a:latin typeface="Times New Roman" panose="02020603050405020304" pitchFamily="18" charset="0"/>
                          <a:cs typeface="Times New Roman" panose="02020603050405020304" pitchFamily="18" charset="0"/>
                        </a:rPr>
                        <a:t>242</a:t>
                      </a:r>
                    </a:p>
                  </a:txBody>
                  <a:tcPr/>
                </a:tc>
                <a:tc>
                  <a:txBody>
                    <a:bodyPr/>
                    <a:lstStyle/>
                    <a:p>
                      <a:pPr algn="ctr"/>
                      <a:r>
                        <a:rPr lang="en-US" b="0" dirty="0">
                          <a:latin typeface="Times New Roman" panose="02020603050405020304" pitchFamily="18" charset="0"/>
                          <a:cs typeface="Times New Roman" panose="02020603050405020304" pitchFamily="18" charset="0"/>
                        </a:rPr>
                        <a:t>158</a:t>
                      </a:r>
                    </a:p>
                  </a:txBody>
                  <a:tcPr/>
                </a:tc>
                <a:extLst>
                  <a:ext uri="{0D108BD9-81ED-4DB2-BD59-A6C34878D82A}">
                    <a16:rowId xmlns:a16="http://schemas.microsoft.com/office/drawing/2014/main" val="1335220462"/>
                  </a:ext>
                </a:extLst>
              </a:tr>
            </a:tbl>
          </a:graphicData>
        </a:graphic>
      </p:graphicFrame>
    </p:spTree>
    <p:extLst>
      <p:ext uri="{BB962C8B-B14F-4D97-AF65-F5344CB8AC3E}">
        <p14:creationId xmlns:p14="http://schemas.microsoft.com/office/powerpoint/2010/main" val="17391084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Results for k = 50 shot learning:</a:t>
            </a:r>
          </a:p>
          <a:p>
            <a:endParaRPr lang="en-US" sz="1800" dirty="0"/>
          </a:p>
          <a:p>
            <a:endParaRPr lang="en-US" sz="1800" dirty="0"/>
          </a:p>
          <a:p>
            <a:endParaRPr lang="en-US" sz="1800" dirty="0"/>
          </a:p>
          <a:p>
            <a:endParaRPr lang="en-US" sz="1800" dirty="0"/>
          </a:p>
          <a:p>
            <a:endParaRPr lang="en-US" sz="1800" dirty="0"/>
          </a:p>
          <a:p>
            <a:r>
              <a:rPr lang="en-US" sz="1800" dirty="0"/>
              <a:t>The shown results is for first 400 entities in test data.</a:t>
            </a:r>
          </a:p>
          <a:p>
            <a:r>
              <a:rPr lang="en-US" sz="1800" dirty="0"/>
              <a:t>Highest number of ’47’ predicted!</a:t>
            </a:r>
          </a:p>
        </p:txBody>
      </p:sp>
      <p:graphicFrame>
        <p:nvGraphicFramePr>
          <p:cNvPr id="4" name="Table 3">
            <a:extLst>
              <a:ext uri="{FF2B5EF4-FFF2-40B4-BE49-F238E27FC236}">
                <a16:creationId xmlns:a16="http://schemas.microsoft.com/office/drawing/2014/main" id="{E057B9CF-2B70-271B-DE42-F092AD9E0CC4}"/>
              </a:ext>
            </a:extLst>
          </p:cNvPr>
          <p:cNvGraphicFramePr>
            <a:graphicFrameLocks noGrp="1"/>
          </p:cNvGraphicFramePr>
          <p:nvPr>
            <p:extLst>
              <p:ext uri="{D42A27DB-BD31-4B8C-83A1-F6EECF244321}">
                <p14:modId xmlns:p14="http://schemas.microsoft.com/office/powerpoint/2010/main" val="4135865293"/>
              </p:ext>
            </p:extLst>
          </p:nvPr>
        </p:nvGraphicFramePr>
        <p:xfrm>
          <a:off x="2031999" y="2631593"/>
          <a:ext cx="8128001" cy="741680"/>
        </p:xfrm>
        <a:graphic>
          <a:graphicData uri="http://schemas.openxmlformats.org/drawingml/2006/table">
            <a:tbl>
              <a:tblPr firstRow="1" bandRow="1">
                <a:tableStyleId>{D7AC3CCA-C797-4891-BE02-D94E43425B78}</a:tableStyleId>
              </a:tblPr>
              <a:tblGrid>
                <a:gridCol w="1161143">
                  <a:extLst>
                    <a:ext uri="{9D8B030D-6E8A-4147-A177-3AD203B41FA5}">
                      <a16:colId xmlns:a16="http://schemas.microsoft.com/office/drawing/2014/main" val="252588881"/>
                    </a:ext>
                  </a:extLst>
                </a:gridCol>
                <a:gridCol w="1161143">
                  <a:extLst>
                    <a:ext uri="{9D8B030D-6E8A-4147-A177-3AD203B41FA5}">
                      <a16:colId xmlns:a16="http://schemas.microsoft.com/office/drawing/2014/main" val="1729950084"/>
                    </a:ext>
                  </a:extLst>
                </a:gridCol>
                <a:gridCol w="1161143">
                  <a:extLst>
                    <a:ext uri="{9D8B030D-6E8A-4147-A177-3AD203B41FA5}">
                      <a16:colId xmlns:a16="http://schemas.microsoft.com/office/drawing/2014/main" val="483548369"/>
                    </a:ext>
                  </a:extLst>
                </a:gridCol>
                <a:gridCol w="1161143">
                  <a:extLst>
                    <a:ext uri="{9D8B030D-6E8A-4147-A177-3AD203B41FA5}">
                      <a16:colId xmlns:a16="http://schemas.microsoft.com/office/drawing/2014/main" val="617316006"/>
                    </a:ext>
                  </a:extLst>
                </a:gridCol>
                <a:gridCol w="1161143">
                  <a:extLst>
                    <a:ext uri="{9D8B030D-6E8A-4147-A177-3AD203B41FA5}">
                      <a16:colId xmlns:a16="http://schemas.microsoft.com/office/drawing/2014/main" val="3890891965"/>
                    </a:ext>
                  </a:extLst>
                </a:gridCol>
                <a:gridCol w="1161143">
                  <a:extLst>
                    <a:ext uri="{9D8B030D-6E8A-4147-A177-3AD203B41FA5}">
                      <a16:colId xmlns:a16="http://schemas.microsoft.com/office/drawing/2014/main" val="464773494"/>
                    </a:ext>
                  </a:extLst>
                </a:gridCol>
                <a:gridCol w="1161143">
                  <a:extLst>
                    <a:ext uri="{9D8B030D-6E8A-4147-A177-3AD203B41FA5}">
                      <a16:colId xmlns:a16="http://schemas.microsoft.com/office/drawing/2014/main" val="1231228651"/>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K = 50</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’58’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’47’</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Title</a:t>
                      </a:r>
                    </a:p>
                  </a:txBody>
                  <a:tcPr/>
                </a:tc>
                <a:tc>
                  <a:txBody>
                    <a:bodyPr/>
                    <a:lstStyle/>
                    <a:p>
                      <a:pPr algn="ctr"/>
                      <a:r>
                        <a:rPr lang="en-US" b="0" dirty="0">
                          <a:latin typeface="Times New Roman" panose="02020603050405020304" pitchFamily="18" charset="0"/>
                          <a:cs typeface="Times New Roman" panose="02020603050405020304" pitchFamily="18" charset="0"/>
                        </a:rPr>
                        <a:t>57%</a:t>
                      </a:r>
                    </a:p>
                  </a:txBody>
                  <a:tcPr/>
                </a:tc>
                <a:tc>
                  <a:txBody>
                    <a:bodyPr/>
                    <a:lstStyle/>
                    <a:p>
                      <a:pPr algn="ctr"/>
                      <a:r>
                        <a:rPr lang="en-US" b="0" dirty="0">
                          <a:latin typeface="Times New Roman" panose="02020603050405020304" pitchFamily="18" charset="0"/>
                          <a:cs typeface="Times New Roman" panose="02020603050405020304" pitchFamily="18" charset="0"/>
                        </a:rPr>
                        <a:t>25%</a:t>
                      </a:r>
                    </a:p>
                  </a:txBody>
                  <a:tcPr/>
                </a:tc>
                <a:tc>
                  <a:txBody>
                    <a:bodyPr/>
                    <a:lstStyle/>
                    <a:p>
                      <a:pPr algn="ctr"/>
                      <a:r>
                        <a:rPr lang="en-US" b="0" dirty="0">
                          <a:latin typeface="Times New Roman" panose="02020603050405020304" pitchFamily="18" charset="0"/>
                          <a:cs typeface="Times New Roman" panose="02020603050405020304" pitchFamily="18" charset="0"/>
                        </a:rPr>
                        <a:t>61%</a:t>
                      </a:r>
                    </a:p>
                  </a:txBody>
                  <a:tcPr/>
                </a:tc>
                <a:tc>
                  <a:txBody>
                    <a:bodyPr/>
                    <a:lstStyle/>
                    <a:p>
                      <a:pPr algn="ctr"/>
                      <a:r>
                        <a:rPr lang="en-US" b="0" dirty="0">
                          <a:latin typeface="Times New Roman" panose="02020603050405020304" pitchFamily="18" charset="0"/>
                          <a:cs typeface="Times New Roman" panose="02020603050405020304" pitchFamily="18" charset="0"/>
                        </a:rPr>
                        <a:t>35%</a:t>
                      </a:r>
                    </a:p>
                  </a:txBody>
                  <a:tcPr/>
                </a:tc>
                <a:tc>
                  <a:txBody>
                    <a:bodyPr/>
                    <a:lstStyle/>
                    <a:p>
                      <a:pPr algn="ctr"/>
                      <a:r>
                        <a:rPr lang="en-US" b="0" dirty="0">
                          <a:latin typeface="Times New Roman" panose="02020603050405020304" pitchFamily="18" charset="0"/>
                          <a:cs typeface="Times New Roman" panose="02020603050405020304" pitchFamily="18" charset="0"/>
                        </a:rPr>
                        <a:t>188</a:t>
                      </a:r>
                    </a:p>
                  </a:txBody>
                  <a:tcPr/>
                </a:tc>
                <a:tc>
                  <a:txBody>
                    <a:bodyPr/>
                    <a:lstStyle/>
                    <a:p>
                      <a:pPr algn="ctr"/>
                      <a:r>
                        <a:rPr lang="en-US" b="0" dirty="0">
                          <a:latin typeface="Times New Roman" panose="02020603050405020304" pitchFamily="18" charset="0"/>
                          <a:cs typeface="Times New Roman" panose="02020603050405020304" pitchFamily="18" charset="0"/>
                        </a:rPr>
                        <a:t>212</a:t>
                      </a:r>
                    </a:p>
                  </a:txBody>
                  <a:tcPr/>
                </a:tc>
                <a:extLst>
                  <a:ext uri="{0D108BD9-81ED-4DB2-BD59-A6C34878D82A}">
                    <a16:rowId xmlns:a16="http://schemas.microsoft.com/office/drawing/2014/main" val="1335220462"/>
                  </a:ext>
                </a:extLst>
              </a:tr>
            </a:tbl>
          </a:graphicData>
        </a:graphic>
      </p:graphicFrame>
    </p:spTree>
    <p:extLst>
      <p:ext uri="{BB962C8B-B14F-4D97-AF65-F5344CB8AC3E}">
        <p14:creationId xmlns:p14="http://schemas.microsoft.com/office/powerpoint/2010/main" val="39750737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graphicFrame>
        <p:nvGraphicFramePr>
          <p:cNvPr id="9" name="Chart 8">
            <a:extLst>
              <a:ext uri="{FF2B5EF4-FFF2-40B4-BE49-F238E27FC236}">
                <a16:creationId xmlns:a16="http://schemas.microsoft.com/office/drawing/2014/main" id="{F697932A-5F67-F134-D770-F61FC221AFDC}"/>
              </a:ext>
            </a:extLst>
          </p:cNvPr>
          <p:cNvGraphicFramePr/>
          <p:nvPr>
            <p:extLst>
              <p:ext uri="{D42A27DB-BD31-4B8C-83A1-F6EECF244321}">
                <p14:modId xmlns:p14="http://schemas.microsoft.com/office/powerpoint/2010/main" val="287775639"/>
              </p:ext>
            </p:extLst>
          </p:nvPr>
        </p:nvGraphicFramePr>
        <p:xfrm>
          <a:off x="2586216" y="1478165"/>
          <a:ext cx="7019567" cy="517018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68532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graphicFrame>
        <p:nvGraphicFramePr>
          <p:cNvPr id="9" name="Chart 8">
            <a:extLst>
              <a:ext uri="{FF2B5EF4-FFF2-40B4-BE49-F238E27FC236}">
                <a16:creationId xmlns:a16="http://schemas.microsoft.com/office/drawing/2014/main" id="{F697932A-5F67-F134-D770-F61FC221AFDC}"/>
              </a:ext>
            </a:extLst>
          </p:cNvPr>
          <p:cNvGraphicFramePr/>
          <p:nvPr>
            <p:extLst>
              <p:ext uri="{D42A27DB-BD31-4B8C-83A1-F6EECF244321}">
                <p14:modId xmlns:p14="http://schemas.microsoft.com/office/powerpoint/2010/main" val="2278518169"/>
              </p:ext>
            </p:extLst>
          </p:nvPr>
        </p:nvGraphicFramePr>
        <p:xfrm>
          <a:off x="2586216" y="1478165"/>
          <a:ext cx="7019567" cy="517018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188523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Now, we analyze the whole data in test dataset.</a:t>
            </a:r>
          </a:p>
          <a:p>
            <a:pPr lvl="1"/>
            <a:r>
              <a:rPr lang="en-US" sz="1400" dirty="0"/>
              <a:t>The total number of labeled news is ‘1179’</a:t>
            </a:r>
          </a:p>
          <a:p>
            <a:pPr lvl="1"/>
            <a:r>
              <a:rPr lang="en-US" sz="1400" dirty="0"/>
              <a:t>The number of total '1' labels is 196, and for '0' labels is 983.</a:t>
            </a:r>
          </a:p>
        </p:txBody>
      </p:sp>
      <p:graphicFrame>
        <p:nvGraphicFramePr>
          <p:cNvPr id="4" name="Table 3">
            <a:extLst>
              <a:ext uri="{FF2B5EF4-FFF2-40B4-BE49-F238E27FC236}">
                <a16:creationId xmlns:a16="http://schemas.microsoft.com/office/drawing/2014/main" id="{0453A488-C523-27E2-B36E-3B0AEA0AE3CF}"/>
              </a:ext>
            </a:extLst>
          </p:cNvPr>
          <p:cNvGraphicFramePr>
            <a:graphicFrameLocks noGrp="1"/>
          </p:cNvGraphicFramePr>
          <p:nvPr>
            <p:extLst>
              <p:ext uri="{D42A27DB-BD31-4B8C-83A1-F6EECF244321}">
                <p14:modId xmlns:p14="http://schemas.microsoft.com/office/powerpoint/2010/main" val="374195956"/>
              </p:ext>
            </p:extLst>
          </p:nvPr>
        </p:nvGraphicFramePr>
        <p:xfrm>
          <a:off x="3593934" y="3058160"/>
          <a:ext cx="5004132" cy="741680"/>
        </p:xfrm>
        <a:graphic>
          <a:graphicData uri="http://schemas.openxmlformats.org/drawingml/2006/table">
            <a:tbl>
              <a:tblPr firstRow="1" bandRow="1">
                <a:tableStyleId>{D7AC3CCA-C797-4891-BE02-D94E43425B78}</a:tableStyleId>
              </a:tblPr>
              <a:tblGrid>
                <a:gridCol w="2502066">
                  <a:extLst>
                    <a:ext uri="{9D8B030D-6E8A-4147-A177-3AD203B41FA5}">
                      <a16:colId xmlns:a16="http://schemas.microsoft.com/office/drawing/2014/main" val="1729950084"/>
                    </a:ext>
                  </a:extLst>
                </a:gridCol>
                <a:gridCol w="2502066">
                  <a:extLst>
                    <a:ext uri="{9D8B030D-6E8A-4147-A177-3AD203B41FA5}">
                      <a16:colId xmlns:a16="http://schemas.microsoft.com/office/drawing/2014/main" val="483548369"/>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 of ‘1’ labels</a:t>
                      </a:r>
                    </a:p>
                  </a:txBody>
                  <a:tcPr/>
                </a:tc>
                <a:tc>
                  <a:txBody>
                    <a:bodyPr/>
                    <a:lstStyle/>
                    <a:p>
                      <a:pPr algn="ctr"/>
                      <a:r>
                        <a:rPr lang="en-US" b="0" dirty="0">
                          <a:latin typeface="Times New Roman" panose="02020603050405020304" pitchFamily="18" charset="0"/>
                          <a:cs typeface="Times New Roman" panose="02020603050405020304" pitchFamily="18" charset="0"/>
                        </a:rPr>
                        <a:t># of ‘0’ labels</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196</a:t>
                      </a:r>
                    </a:p>
                  </a:txBody>
                  <a:tcPr/>
                </a:tc>
                <a:tc>
                  <a:txBody>
                    <a:bodyPr/>
                    <a:lstStyle/>
                    <a:p>
                      <a:pPr algn="ctr"/>
                      <a:r>
                        <a:rPr lang="en-US" b="0" dirty="0">
                          <a:latin typeface="Times New Roman" panose="02020603050405020304" pitchFamily="18" charset="0"/>
                          <a:cs typeface="Times New Roman" panose="02020603050405020304" pitchFamily="18" charset="0"/>
                        </a:rPr>
                        <a:t>983</a:t>
                      </a:r>
                    </a:p>
                  </a:txBody>
                  <a:tcPr/>
                </a:tc>
                <a:extLst>
                  <a:ext uri="{0D108BD9-81ED-4DB2-BD59-A6C34878D82A}">
                    <a16:rowId xmlns:a16="http://schemas.microsoft.com/office/drawing/2014/main" val="1335220462"/>
                  </a:ext>
                </a:extLst>
              </a:tr>
            </a:tbl>
          </a:graphicData>
        </a:graphic>
      </p:graphicFrame>
    </p:spTree>
    <p:extLst>
      <p:ext uri="{BB962C8B-B14F-4D97-AF65-F5344CB8AC3E}">
        <p14:creationId xmlns:p14="http://schemas.microsoft.com/office/powerpoint/2010/main" val="8876130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Results for k = 0 shot learning:</a:t>
            </a:r>
          </a:p>
          <a:p>
            <a:endParaRPr lang="en-US" sz="1800" dirty="0"/>
          </a:p>
          <a:p>
            <a:endParaRPr lang="en-US" sz="1800" dirty="0"/>
          </a:p>
          <a:p>
            <a:endParaRPr lang="en-US" sz="1800" dirty="0"/>
          </a:p>
          <a:p>
            <a:endParaRPr lang="en-US" sz="1800" dirty="0"/>
          </a:p>
          <a:p>
            <a:endParaRPr lang="en-US" sz="1800" dirty="0"/>
          </a:p>
          <a:p>
            <a:pPr marL="0" indent="0">
              <a:buNone/>
            </a:pPr>
            <a:endParaRPr lang="en-US" sz="1800" dirty="0"/>
          </a:p>
        </p:txBody>
      </p:sp>
      <p:graphicFrame>
        <p:nvGraphicFramePr>
          <p:cNvPr id="4" name="Table 3">
            <a:extLst>
              <a:ext uri="{FF2B5EF4-FFF2-40B4-BE49-F238E27FC236}">
                <a16:creationId xmlns:a16="http://schemas.microsoft.com/office/drawing/2014/main" id="{E057B9CF-2B70-271B-DE42-F092AD9E0CC4}"/>
              </a:ext>
            </a:extLst>
          </p:cNvPr>
          <p:cNvGraphicFramePr>
            <a:graphicFrameLocks noGrp="1"/>
          </p:cNvGraphicFramePr>
          <p:nvPr>
            <p:extLst>
              <p:ext uri="{D42A27DB-BD31-4B8C-83A1-F6EECF244321}">
                <p14:modId xmlns:p14="http://schemas.microsoft.com/office/powerpoint/2010/main" val="2526543057"/>
              </p:ext>
            </p:extLst>
          </p:nvPr>
        </p:nvGraphicFramePr>
        <p:xfrm>
          <a:off x="2031999" y="2631593"/>
          <a:ext cx="8128001" cy="741680"/>
        </p:xfrm>
        <a:graphic>
          <a:graphicData uri="http://schemas.openxmlformats.org/drawingml/2006/table">
            <a:tbl>
              <a:tblPr firstRow="1" bandRow="1">
                <a:tableStyleId>{D7AC3CCA-C797-4891-BE02-D94E43425B78}</a:tableStyleId>
              </a:tblPr>
              <a:tblGrid>
                <a:gridCol w="1161143">
                  <a:extLst>
                    <a:ext uri="{9D8B030D-6E8A-4147-A177-3AD203B41FA5}">
                      <a16:colId xmlns:a16="http://schemas.microsoft.com/office/drawing/2014/main" val="252588881"/>
                    </a:ext>
                  </a:extLst>
                </a:gridCol>
                <a:gridCol w="1161143">
                  <a:extLst>
                    <a:ext uri="{9D8B030D-6E8A-4147-A177-3AD203B41FA5}">
                      <a16:colId xmlns:a16="http://schemas.microsoft.com/office/drawing/2014/main" val="1729950084"/>
                    </a:ext>
                  </a:extLst>
                </a:gridCol>
                <a:gridCol w="1161143">
                  <a:extLst>
                    <a:ext uri="{9D8B030D-6E8A-4147-A177-3AD203B41FA5}">
                      <a16:colId xmlns:a16="http://schemas.microsoft.com/office/drawing/2014/main" val="483548369"/>
                    </a:ext>
                  </a:extLst>
                </a:gridCol>
                <a:gridCol w="1161143">
                  <a:extLst>
                    <a:ext uri="{9D8B030D-6E8A-4147-A177-3AD203B41FA5}">
                      <a16:colId xmlns:a16="http://schemas.microsoft.com/office/drawing/2014/main" val="617316006"/>
                    </a:ext>
                  </a:extLst>
                </a:gridCol>
                <a:gridCol w="1161143">
                  <a:extLst>
                    <a:ext uri="{9D8B030D-6E8A-4147-A177-3AD203B41FA5}">
                      <a16:colId xmlns:a16="http://schemas.microsoft.com/office/drawing/2014/main" val="3890891965"/>
                    </a:ext>
                  </a:extLst>
                </a:gridCol>
                <a:gridCol w="1161143">
                  <a:extLst>
                    <a:ext uri="{9D8B030D-6E8A-4147-A177-3AD203B41FA5}">
                      <a16:colId xmlns:a16="http://schemas.microsoft.com/office/drawing/2014/main" val="464773494"/>
                    </a:ext>
                  </a:extLst>
                </a:gridCol>
                <a:gridCol w="1161143">
                  <a:extLst>
                    <a:ext uri="{9D8B030D-6E8A-4147-A177-3AD203B41FA5}">
                      <a16:colId xmlns:a16="http://schemas.microsoft.com/office/drawing/2014/main" val="1231228651"/>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Title Only</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’58’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’47’</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k = 0</a:t>
                      </a:r>
                    </a:p>
                  </a:txBody>
                  <a:tcPr/>
                </a:tc>
                <a:tc>
                  <a:txBody>
                    <a:bodyPr/>
                    <a:lstStyle/>
                    <a:p>
                      <a:pPr algn="ctr"/>
                      <a:r>
                        <a:rPr lang="en-US" b="0" dirty="0">
                          <a:latin typeface="Times New Roman" panose="02020603050405020304" pitchFamily="18" charset="0"/>
                          <a:cs typeface="Times New Roman" panose="02020603050405020304" pitchFamily="18" charset="0"/>
                        </a:rPr>
                        <a:t>19%</a:t>
                      </a:r>
                    </a:p>
                  </a:txBody>
                  <a:tcPr/>
                </a:tc>
                <a:tc>
                  <a:txBody>
                    <a:bodyPr/>
                    <a:lstStyle/>
                    <a:p>
                      <a:pPr algn="ctr"/>
                      <a:r>
                        <a:rPr lang="en-US" b="0" dirty="0">
                          <a:latin typeface="Times New Roman" panose="02020603050405020304" pitchFamily="18" charset="0"/>
                          <a:cs typeface="Times New Roman" panose="02020603050405020304" pitchFamily="18" charset="0"/>
                        </a:rPr>
                        <a:t>17%</a:t>
                      </a:r>
                    </a:p>
                  </a:txBody>
                  <a:tcPr/>
                </a:tc>
                <a:tc>
                  <a:txBody>
                    <a:bodyPr/>
                    <a:lstStyle/>
                    <a:p>
                      <a:pPr algn="ctr"/>
                      <a:r>
                        <a:rPr lang="en-US" b="0" dirty="0">
                          <a:latin typeface="Times New Roman" panose="02020603050405020304" pitchFamily="18" charset="0"/>
                          <a:cs typeface="Times New Roman" panose="02020603050405020304" pitchFamily="18" charset="0"/>
                        </a:rPr>
                        <a:t>97%</a:t>
                      </a:r>
                    </a:p>
                  </a:txBody>
                  <a:tcPr/>
                </a:tc>
                <a:tc>
                  <a:txBody>
                    <a:bodyPr/>
                    <a:lstStyle/>
                    <a:p>
                      <a:pPr algn="ctr"/>
                      <a:r>
                        <a:rPr lang="en-US" b="0" dirty="0">
                          <a:latin typeface="Times New Roman" panose="02020603050405020304" pitchFamily="18" charset="0"/>
                          <a:cs typeface="Times New Roman" panose="02020603050405020304" pitchFamily="18" charset="0"/>
                        </a:rPr>
                        <a:t>28%</a:t>
                      </a:r>
                    </a:p>
                  </a:txBody>
                  <a:tcPr/>
                </a:tc>
                <a:tc>
                  <a:txBody>
                    <a:bodyPr/>
                    <a:lstStyle/>
                    <a:p>
                      <a:pPr algn="ctr"/>
                      <a:r>
                        <a:rPr lang="en-US" b="0" dirty="0">
                          <a:latin typeface="Times New Roman" panose="02020603050405020304" pitchFamily="18" charset="0"/>
                          <a:cs typeface="Times New Roman" panose="02020603050405020304" pitchFamily="18" charset="0"/>
                        </a:rPr>
                        <a:t>1121</a:t>
                      </a:r>
                    </a:p>
                  </a:txBody>
                  <a:tcPr/>
                </a:tc>
                <a:tc>
                  <a:txBody>
                    <a:bodyPr/>
                    <a:lstStyle/>
                    <a:p>
                      <a:pPr algn="ctr"/>
                      <a:r>
                        <a:rPr lang="en-US" b="0" dirty="0">
                          <a:latin typeface="Times New Roman" panose="02020603050405020304" pitchFamily="18" charset="0"/>
                          <a:cs typeface="Times New Roman" panose="02020603050405020304" pitchFamily="18" charset="0"/>
                        </a:rPr>
                        <a:t>40</a:t>
                      </a:r>
                    </a:p>
                  </a:txBody>
                  <a:tcPr/>
                </a:tc>
                <a:extLst>
                  <a:ext uri="{0D108BD9-81ED-4DB2-BD59-A6C34878D82A}">
                    <a16:rowId xmlns:a16="http://schemas.microsoft.com/office/drawing/2014/main" val="1335220462"/>
                  </a:ext>
                </a:extLst>
              </a:tr>
            </a:tbl>
          </a:graphicData>
        </a:graphic>
      </p:graphicFrame>
    </p:spTree>
    <p:extLst>
      <p:ext uri="{BB962C8B-B14F-4D97-AF65-F5344CB8AC3E}">
        <p14:creationId xmlns:p14="http://schemas.microsoft.com/office/powerpoint/2010/main" val="38621557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Results for k = 1 shot learning:</a:t>
            </a:r>
          </a:p>
          <a:p>
            <a:endParaRPr lang="en-US" sz="1800" dirty="0"/>
          </a:p>
          <a:p>
            <a:endParaRPr lang="en-US" sz="1800" dirty="0"/>
          </a:p>
          <a:p>
            <a:endParaRPr lang="en-US" sz="1800" dirty="0"/>
          </a:p>
          <a:p>
            <a:endParaRPr lang="en-US" sz="1800" dirty="0"/>
          </a:p>
          <a:p>
            <a:endParaRPr lang="en-US" sz="1800" dirty="0"/>
          </a:p>
          <a:p>
            <a:pPr marL="0" indent="0">
              <a:buNone/>
            </a:pPr>
            <a:endParaRPr lang="en-US" sz="1800" dirty="0"/>
          </a:p>
        </p:txBody>
      </p:sp>
      <p:graphicFrame>
        <p:nvGraphicFramePr>
          <p:cNvPr id="4" name="Table 3">
            <a:extLst>
              <a:ext uri="{FF2B5EF4-FFF2-40B4-BE49-F238E27FC236}">
                <a16:creationId xmlns:a16="http://schemas.microsoft.com/office/drawing/2014/main" id="{E057B9CF-2B70-271B-DE42-F092AD9E0CC4}"/>
              </a:ext>
            </a:extLst>
          </p:cNvPr>
          <p:cNvGraphicFramePr>
            <a:graphicFrameLocks noGrp="1"/>
          </p:cNvGraphicFramePr>
          <p:nvPr>
            <p:extLst>
              <p:ext uri="{D42A27DB-BD31-4B8C-83A1-F6EECF244321}">
                <p14:modId xmlns:p14="http://schemas.microsoft.com/office/powerpoint/2010/main" val="2982919900"/>
              </p:ext>
            </p:extLst>
          </p:nvPr>
        </p:nvGraphicFramePr>
        <p:xfrm>
          <a:off x="2031999" y="2631593"/>
          <a:ext cx="8128001" cy="741680"/>
        </p:xfrm>
        <a:graphic>
          <a:graphicData uri="http://schemas.openxmlformats.org/drawingml/2006/table">
            <a:tbl>
              <a:tblPr firstRow="1" bandRow="1">
                <a:tableStyleId>{D7AC3CCA-C797-4891-BE02-D94E43425B78}</a:tableStyleId>
              </a:tblPr>
              <a:tblGrid>
                <a:gridCol w="1161143">
                  <a:extLst>
                    <a:ext uri="{9D8B030D-6E8A-4147-A177-3AD203B41FA5}">
                      <a16:colId xmlns:a16="http://schemas.microsoft.com/office/drawing/2014/main" val="252588881"/>
                    </a:ext>
                  </a:extLst>
                </a:gridCol>
                <a:gridCol w="1161143">
                  <a:extLst>
                    <a:ext uri="{9D8B030D-6E8A-4147-A177-3AD203B41FA5}">
                      <a16:colId xmlns:a16="http://schemas.microsoft.com/office/drawing/2014/main" val="1729950084"/>
                    </a:ext>
                  </a:extLst>
                </a:gridCol>
                <a:gridCol w="1161143">
                  <a:extLst>
                    <a:ext uri="{9D8B030D-6E8A-4147-A177-3AD203B41FA5}">
                      <a16:colId xmlns:a16="http://schemas.microsoft.com/office/drawing/2014/main" val="483548369"/>
                    </a:ext>
                  </a:extLst>
                </a:gridCol>
                <a:gridCol w="1161143">
                  <a:extLst>
                    <a:ext uri="{9D8B030D-6E8A-4147-A177-3AD203B41FA5}">
                      <a16:colId xmlns:a16="http://schemas.microsoft.com/office/drawing/2014/main" val="617316006"/>
                    </a:ext>
                  </a:extLst>
                </a:gridCol>
                <a:gridCol w="1161143">
                  <a:extLst>
                    <a:ext uri="{9D8B030D-6E8A-4147-A177-3AD203B41FA5}">
                      <a16:colId xmlns:a16="http://schemas.microsoft.com/office/drawing/2014/main" val="3890891965"/>
                    </a:ext>
                  </a:extLst>
                </a:gridCol>
                <a:gridCol w="1161143">
                  <a:extLst>
                    <a:ext uri="{9D8B030D-6E8A-4147-A177-3AD203B41FA5}">
                      <a16:colId xmlns:a16="http://schemas.microsoft.com/office/drawing/2014/main" val="464773494"/>
                    </a:ext>
                  </a:extLst>
                </a:gridCol>
                <a:gridCol w="1161143">
                  <a:extLst>
                    <a:ext uri="{9D8B030D-6E8A-4147-A177-3AD203B41FA5}">
                      <a16:colId xmlns:a16="http://schemas.microsoft.com/office/drawing/2014/main" val="1231228651"/>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Title Only</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’58’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’47’</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k = 1</a:t>
                      </a:r>
                    </a:p>
                  </a:txBody>
                  <a:tcPr/>
                </a:tc>
                <a:tc>
                  <a:txBody>
                    <a:bodyPr/>
                    <a:lstStyle/>
                    <a:p>
                      <a:pPr algn="ctr"/>
                      <a:r>
                        <a:rPr lang="en-US" b="0" dirty="0">
                          <a:latin typeface="Times New Roman" panose="02020603050405020304" pitchFamily="18" charset="0"/>
                          <a:cs typeface="Times New Roman" panose="02020603050405020304" pitchFamily="18" charset="0"/>
                        </a:rPr>
                        <a:t>53%</a:t>
                      </a:r>
                    </a:p>
                  </a:txBody>
                  <a:tcPr/>
                </a:tc>
                <a:tc>
                  <a:txBody>
                    <a:bodyPr/>
                    <a:lstStyle/>
                    <a:p>
                      <a:pPr algn="ctr"/>
                      <a:r>
                        <a:rPr lang="en-US" b="0" dirty="0">
                          <a:latin typeface="Times New Roman" panose="02020603050405020304" pitchFamily="18" charset="0"/>
                          <a:cs typeface="Times New Roman" panose="02020603050405020304" pitchFamily="18" charset="0"/>
                        </a:rPr>
                        <a:t>21%</a:t>
                      </a:r>
                    </a:p>
                  </a:txBody>
                  <a:tcPr/>
                </a:tc>
                <a:tc>
                  <a:txBody>
                    <a:bodyPr/>
                    <a:lstStyle/>
                    <a:p>
                      <a:pPr algn="ctr"/>
                      <a:r>
                        <a:rPr lang="en-US" b="0" dirty="0">
                          <a:latin typeface="Times New Roman" panose="02020603050405020304" pitchFamily="18" charset="0"/>
                          <a:cs typeface="Times New Roman" panose="02020603050405020304" pitchFamily="18" charset="0"/>
                        </a:rPr>
                        <a:t>67%</a:t>
                      </a:r>
                    </a:p>
                  </a:txBody>
                  <a:tcPr/>
                </a:tc>
                <a:tc>
                  <a:txBody>
                    <a:bodyPr/>
                    <a:lstStyle/>
                    <a:p>
                      <a:pPr algn="ctr"/>
                      <a:r>
                        <a:rPr lang="en-US" b="0" dirty="0">
                          <a:latin typeface="Times New Roman" panose="02020603050405020304" pitchFamily="18" charset="0"/>
                          <a:cs typeface="Times New Roman" panose="02020603050405020304" pitchFamily="18" charset="0"/>
                        </a:rPr>
                        <a:t>32%</a:t>
                      </a:r>
                    </a:p>
                  </a:txBody>
                  <a:tcPr/>
                </a:tc>
                <a:tc>
                  <a:txBody>
                    <a:bodyPr/>
                    <a:lstStyle/>
                    <a:p>
                      <a:pPr algn="ctr"/>
                      <a:r>
                        <a:rPr lang="en-US" b="0" dirty="0">
                          <a:latin typeface="Times New Roman" panose="02020603050405020304" pitchFamily="18" charset="0"/>
                          <a:cs typeface="Times New Roman" panose="02020603050405020304" pitchFamily="18" charset="0"/>
                        </a:rPr>
                        <a:t>609</a:t>
                      </a:r>
                    </a:p>
                  </a:txBody>
                  <a:tcPr/>
                </a:tc>
                <a:tc>
                  <a:txBody>
                    <a:bodyPr/>
                    <a:lstStyle/>
                    <a:p>
                      <a:pPr algn="ctr"/>
                      <a:r>
                        <a:rPr lang="en-US" b="0" dirty="0">
                          <a:latin typeface="Times New Roman" panose="02020603050405020304" pitchFamily="18" charset="0"/>
                          <a:cs typeface="Times New Roman" panose="02020603050405020304" pitchFamily="18" charset="0"/>
                        </a:rPr>
                        <a:t>552</a:t>
                      </a:r>
                    </a:p>
                  </a:txBody>
                  <a:tcPr/>
                </a:tc>
                <a:extLst>
                  <a:ext uri="{0D108BD9-81ED-4DB2-BD59-A6C34878D82A}">
                    <a16:rowId xmlns:a16="http://schemas.microsoft.com/office/drawing/2014/main" val="1335220462"/>
                  </a:ext>
                </a:extLst>
              </a:tr>
            </a:tbl>
          </a:graphicData>
        </a:graphic>
      </p:graphicFrame>
    </p:spTree>
    <p:extLst>
      <p:ext uri="{BB962C8B-B14F-4D97-AF65-F5344CB8AC3E}">
        <p14:creationId xmlns:p14="http://schemas.microsoft.com/office/powerpoint/2010/main" val="28499843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Results for k = 5 shot learning:</a:t>
            </a:r>
          </a:p>
          <a:p>
            <a:endParaRPr lang="en-US" sz="1800" dirty="0"/>
          </a:p>
          <a:p>
            <a:endParaRPr lang="en-US" sz="1800" dirty="0"/>
          </a:p>
          <a:p>
            <a:endParaRPr lang="en-US" sz="1800" dirty="0"/>
          </a:p>
          <a:p>
            <a:endParaRPr lang="en-US" sz="1800" dirty="0"/>
          </a:p>
          <a:p>
            <a:endParaRPr lang="en-US" sz="1800" dirty="0"/>
          </a:p>
          <a:p>
            <a:pPr marL="0" indent="0">
              <a:buNone/>
            </a:pPr>
            <a:endParaRPr lang="en-US" sz="1800" dirty="0"/>
          </a:p>
        </p:txBody>
      </p:sp>
      <p:graphicFrame>
        <p:nvGraphicFramePr>
          <p:cNvPr id="4" name="Table 3">
            <a:extLst>
              <a:ext uri="{FF2B5EF4-FFF2-40B4-BE49-F238E27FC236}">
                <a16:creationId xmlns:a16="http://schemas.microsoft.com/office/drawing/2014/main" id="{E057B9CF-2B70-271B-DE42-F092AD9E0CC4}"/>
              </a:ext>
            </a:extLst>
          </p:cNvPr>
          <p:cNvGraphicFramePr>
            <a:graphicFrameLocks noGrp="1"/>
          </p:cNvGraphicFramePr>
          <p:nvPr>
            <p:extLst>
              <p:ext uri="{D42A27DB-BD31-4B8C-83A1-F6EECF244321}">
                <p14:modId xmlns:p14="http://schemas.microsoft.com/office/powerpoint/2010/main" val="1838674878"/>
              </p:ext>
            </p:extLst>
          </p:nvPr>
        </p:nvGraphicFramePr>
        <p:xfrm>
          <a:off x="2031999" y="2631593"/>
          <a:ext cx="8128001" cy="741680"/>
        </p:xfrm>
        <a:graphic>
          <a:graphicData uri="http://schemas.openxmlformats.org/drawingml/2006/table">
            <a:tbl>
              <a:tblPr firstRow="1" bandRow="1">
                <a:tableStyleId>{D7AC3CCA-C797-4891-BE02-D94E43425B78}</a:tableStyleId>
              </a:tblPr>
              <a:tblGrid>
                <a:gridCol w="1161143">
                  <a:extLst>
                    <a:ext uri="{9D8B030D-6E8A-4147-A177-3AD203B41FA5}">
                      <a16:colId xmlns:a16="http://schemas.microsoft.com/office/drawing/2014/main" val="252588881"/>
                    </a:ext>
                  </a:extLst>
                </a:gridCol>
                <a:gridCol w="1161143">
                  <a:extLst>
                    <a:ext uri="{9D8B030D-6E8A-4147-A177-3AD203B41FA5}">
                      <a16:colId xmlns:a16="http://schemas.microsoft.com/office/drawing/2014/main" val="1729950084"/>
                    </a:ext>
                  </a:extLst>
                </a:gridCol>
                <a:gridCol w="1161143">
                  <a:extLst>
                    <a:ext uri="{9D8B030D-6E8A-4147-A177-3AD203B41FA5}">
                      <a16:colId xmlns:a16="http://schemas.microsoft.com/office/drawing/2014/main" val="483548369"/>
                    </a:ext>
                  </a:extLst>
                </a:gridCol>
                <a:gridCol w="1161143">
                  <a:extLst>
                    <a:ext uri="{9D8B030D-6E8A-4147-A177-3AD203B41FA5}">
                      <a16:colId xmlns:a16="http://schemas.microsoft.com/office/drawing/2014/main" val="617316006"/>
                    </a:ext>
                  </a:extLst>
                </a:gridCol>
                <a:gridCol w="1161143">
                  <a:extLst>
                    <a:ext uri="{9D8B030D-6E8A-4147-A177-3AD203B41FA5}">
                      <a16:colId xmlns:a16="http://schemas.microsoft.com/office/drawing/2014/main" val="3890891965"/>
                    </a:ext>
                  </a:extLst>
                </a:gridCol>
                <a:gridCol w="1161143">
                  <a:extLst>
                    <a:ext uri="{9D8B030D-6E8A-4147-A177-3AD203B41FA5}">
                      <a16:colId xmlns:a16="http://schemas.microsoft.com/office/drawing/2014/main" val="464773494"/>
                    </a:ext>
                  </a:extLst>
                </a:gridCol>
                <a:gridCol w="1161143">
                  <a:extLst>
                    <a:ext uri="{9D8B030D-6E8A-4147-A177-3AD203B41FA5}">
                      <a16:colId xmlns:a16="http://schemas.microsoft.com/office/drawing/2014/main" val="1231228651"/>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Title Only</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’58’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’47’</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k = 5</a:t>
                      </a:r>
                    </a:p>
                  </a:txBody>
                  <a:tcPr/>
                </a:tc>
                <a:tc>
                  <a:txBody>
                    <a:bodyPr/>
                    <a:lstStyle/>
                    <a:p>
                      <a:pPr algn="ctr"/>
                      <a:r>
                        <a:rPr lang="en-US" b="0" dirty="0">
                          <a:latin typeface="Times New Roman" panose="02020603050405020304" pitchFamily="18" charset="0"/>
                          <a:cs typeface="Times New Roman" panose="02020603050405020304" pitchFamily="18" charset="0"/>
                        </a:rPr>
                        <a:t>49%</a:t>
                      </a:r>
                    </a:p>
                  </a:txBody>
                  <a:tcPr/>
                </a:tc>
                <a:tc>
                  <a:txBody>
                    <a:bodyPr/>
                    <a:lstStyle/>
                    <a:p>
                      <a:pPr algn="ctr"/>
                      <a:r>
                        <a:rPr lang="en-US" b="0" dirty="0">
                          <a:latin typeface="Times New Roman" panose="02020603050405020304" pitchFamily="18" charset="0"/>
                          <a:cs typeface="Times New Roman" panose="02020603050405020304" pitchFamily="18" charset="0"/>
                        </a:rPr>
                        <a:t>21%</a:t>
                      </a:r>
                    </a:p>
                  </a:txBody>
                  <a:tcPr/>
                </a:tc>
                <a:tc>
                  <a:txBody>
                    <a:bodyPr/>
                    <a:lstStyle/>
                    <a:p>
                      <a:pPr algn="ctr"/>
                      <a:r>
                        <a:rPr lang="en-US" b="0" dirty="0">
                          <a:latin typeface="Times New Roman" panose="02020603050405020304" pitchFamily="18" charset="0"/>
                          <a:cs typeface="Times New Roman" panose="02020603050405020304" pitchFamily="18" charset="0"/>
                        </a:rPr>
                        <a:t>77%</a:t>
                      </a:r>
                    </a:p>
                  </a:txBody>
                  <a:tcPr/>
                </a:tc>
                <a:tc>
                  <a:txBody>
                    <a:bodyPr/>
                    <a:lstStyle/>
                    <a:p>
                      <a:pPr algn="ctr"/>
                      <a:r>
                        <a:rPr lang="en-US" b="0" dirty="0">
                          <a:latin typeface="Times New Roman" panose="02020603050405020304" pitchFamily="18" charset="0"/>
                          <a:cs typeface="Times New Roman" panose="02020603050405020304" pitchFamily="18" charset="0"/>
                        </a:rPr>
                        <a:t>33%</a:t>
                      </a:r>
                    </a:p>
                  </a:txBody>
                  <a:tcPr/>
                </a:tc>
                <a:tc>
                  <a:txBody>
                    <a:bodyPr/>
                    <a:lstStyle/>
                    <a:p>
                      <a:pPr algn="ctr"/>
                      <a:r>
                        <a:rPr lang="en-US" b="0" dirty="0">
                          <a:latin typeface="Times New Roman" panose="02020603050405020304" pitchFamily="18" charset="0"/>
                          <a:cs typeface="Times New Roman" panose="02020603050405020304" pitchFamily="18" charset="0"/>
                        </a:rPr>
                        <a:t>701</a:t>
                      </a:r>
                    </a:p>
                  </a:txBody>
                  <a:tcPr/>
                </a:tc>
                <a:tc>
                  <a:txBody>
                    <a:bodyPr/>
                    <a:lstStyle/>
                    <a:p>
                      <a:pPr algn="ctr"/>
                      <a:r>
                        <a:rPr lang="en-US" b="0" dirty="0">
                          <a:latin typeface="Times New Roman" panose="02020603050405020304" pitchFamily="18" charset="0"/>
                          <a:cs typeface="Times New Roman" panose="02020603050405020304" pitchFamily="18" charset="0"/>
                        </a:rPr>
                        <a:t>460</a:t>
                      </a:r>
                    </a:p>
                  </a:txBody>
                  <a:tcPr/>
                </a:tc>
                <a:extLst>
                  <a:ext uri="{0D108BD9-81ED-4DB2-BD59-A6C34878D82A}">
                    <a16:rowId xmlns:a16="http://schemas.microsoft.com/office/drawing/2014/main" val="1335220462"/>
                  </a:ext>
                </a:extLst>
              </a:tr>
            </a:tbl>
          </a:graphicData>
        </a:graphic>
      </p:graphicFrame>
    </p:spTree>
    <p:extLst>
      <p:ext uri="{BB962C8B-B14F-4D97-AF65-F5344CB8AC3E}">
        <p14:creationId xmlns:p14="http://schemas.microsoft.com/office/powerpoint/2010/main" val="17265289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Results for k = 20 shot learning:</a:t>
            </a:r>
          </a:p>
          <a:p>
            <a:endParaRPr lang="en-US" sz="1800" dirty="0"/>
          </a:p>
          <a:p>
            <a:endParaRPr lang="en-US" sz="1800" dirty="0"/>
          </a:p>
          <a:p>
            <a:endParaRPr lang="en-US" sz="1800" dirty="0"/>
          </a:p>
          <a:p>
            <a:endParaRPr lang="en-US" sz="1800" dirty="0"/>
          </a:p>
          <a:p>
            <a:endParaRPr lang="en-US" sz="1800" dirty="0"/>
          </a:p>
          <a:p>
            <a:pPr marL="0" indent="0">
              <a:buNone/>
            </a:pPr>
            <a:endParaRPr lang="en-US" sz="1800" dirty="0"/>
          </a:p>
        </p:txBody>
      </p:sp>
      <p:graphicFrame>
        <p:nvGraphicFramePr>
          <p:cNvPr id="4" name="Table 3">
            <a:extLst>
              <a:ext uri="{FF2B5EF4-FFF2-40B4-BE49-F238E27FC236}">
                <a16:creationId xmlns:a16="http://schemas.microsoft.com/office/drawing/2014/main" id="{E057B9CF-2B70-271B-DE42-F092AD9E0CC4}"/>
              </a:ext>
            </a:extLst>
          </p:cNvPr>
          <p:cNvGraphicFramePr>
            <a:graphicFrameLocks noGrp="1"/>
          </p:cNvGraphicFramePr>
          <p:nvPr>
            <p:extLst>
              <p:ext uri="{D42A27DB-BD31-4B8C-83A1-F6EECF244321}">
                <p14:modId xmlns:p14="http://schemas.microsoft.com/office/powerpoint/2010/main" val="223106726"/>
              </p:ext>
            </p:extLst>
          </p:nvPr>
        </p:nvGraphicFramePr>
        <p:xfrm>
          <a:off x="2031999" y="2631593"/>
          <a:ext cx="8128001" cy="741680"/>
        </p:xfrm>
        <a:graphic>
          <a:graphicData uri="http://schemas.openxmlformats.org/drawingml/2006/table">
            <a:tbl>
              <a:tblPr firstRow="1" bandRow="1">
                <a:tableStyleId>{D7AC3CCA-C797-4891-BE02-D94E43425B78}</a:tableStyleId>
              </a:tblPr>
              <a:tblGrid>
                <a:gridCol w="1161143">
                  <a:extLst>
                    <a:ext uri="{9D8B030D-6E8A-4147-A177-3AD203B41FA5}">
                      <a16:colId xmlns:a16="http://schemas.microsoft.com/office/drawing/2014/main" val="252588881"/>
                    </a:ext>
                  </a:extLst>
                </a:gridCol>
                <a:gridCol w="1161143">
                  <a:extLst>
                    <a:ext uri="{9D8B030D-6E8A-4147-A177-3AD203B41FA5}">
                      <a16:colId xmlns:a16="http://schemas.microsoft.com/office/drawing/2014/main" val="1729950084"/>
                    </a:ext>
                  </a:extLst>
                </a:gridCol>
                <a:gridCol w="1161143">
                  <a:extLst>
                    <a:ext uri="{9D8B030D-6E8A-4147-A177-3AD203B41FA5}">
                      <a16:colId xmlns:a16="http://schemas.microsoft.com/office/drawing/2014/main" val="483548369"/>
                    </a:ext>
                  </a:extLst>
                </a:gridCol>
                <a:gridCol w="1161143">
                  <a:extLst>
                    <a:ext uri="{9D8B030D-6E8A-4147-A177-3AD203B41FA5}">
                      <a16:colId xmlns:a16="http://schemas.microsoft.com/office/drawing/2014/main" val="617316006"/>
                    </a:ext>
                  </a:extLst>
                </a:gridCol>
                <a:gridCol w="1161143">
                  <a:extLst>
                    <a:ext uri="{9D8B030D-6E8A-4147-A177-3AD203B41FA5}">
                      <a16:colId xmlns:a16="http://schemas.microsoft.com/office/drawing/2014/main" val="3890891965"/>
                    </a:ext>
                  </a:extLst>
                </a:gridCol>
                <a:gridCol w="1161143">
                  <a:extLst>
                    <a:ext uri="{9D8B030D-6E8A-4147-A177-3AD203B41FA5}">
                      <a16:colId xmlns:a16="http://schemas.microsoft.com/office/drawing/2014/main" val="464773494"/>
                    </a:ext>
                  </a:extLst>
                </a:gridCol>
                <a:gridCol w="1161143">
                  <a:extLst>
                    <a:ext uri="{9D8B030D-6E8A-4147-A177-3AD203B41FA5}">
                      <a16:colId xmlns:a16="http://schemas.microsoft.com/office/drawing/2014/main" val="1231228651"/>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Title Only</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’58’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’47’</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k = 20</a:t>
                      </a:r>
                    </a:p>
                  </a:txBody>
                  <a:tcPr/>
                </a:tc>
                <a:tc>
                  <a:txBody>
                    <a:bodyPr/>
                    <a:lstStyle/>
                    <a:p>
                      <a:pPr algn="ctr"/>
                      <a:r>
                        <a:rPr lang="en-US" b="0" dirty="0">
                          <a:latin typeface="Times New Roman" panose="02020603050405020304" pitchFamily="18" charset="0"/>
                          <a:cs typeface="Times New Roman" panose="02020603050405020304" pitchFamily="18" charset="0"/>
                        </a:rPr>
                        <a:t>46%</a:t>
                      </a:r>
                    </a:p>
                  </a:txBody>
                  <a:tcPr/>
                </a:tc>
                <a:tc>
                  <a:txBody>
                    <a:bodyPr/>
                    <a:lstStyle/>
                    <a:p>
                      <a:pPr algn="ctr"/>
                      <a:r>
                        <a:rPr lang="en-US" b="0" dirty="0">
                          <a:latin typeface="Times New Roman" panose="02020603050405020304" pitchFamily="18" charset="0"/>
                          <a:cs typeface="Times New Roman" panose="02020603050405020304" pitchFamily="18" charset="0"/>
                        </a:rPr>
                        <a:t>20%</a:t>
                      </a:r>
                    </a:p>
                  </a:txBody>
                  <a:tcPr/>
                </a:tc>
                <a:tc>
                  <a:txBody>
                    <a:bodyPr/>
                    <a:lstStyle/>
                    <a:p>
                      <a:pPr algn="ctr"/>
                      <a:r>
                        <a:rPr lang="en-US" b="0" dirty="0">
                          <a:latin typeface="Times New Roman" panose="02020603050405020304" pitchFamily="18" charset="0"/>
                          <a:cs typeface="Times New Roman" panose="02020603050405020304" pitchFamily="18" charset="0"/>
                        </a:rPr>
                        <a:t>73%</a:t>
                      </a:r>
                    </a:p>
                  </a:txBody>
                  <a:tcPr/>
                </a:tc>
                <a:tc>
                  <a:txBody>
                    <a:bodyPr/>
                    <a:lstStyle/>
                    <a:p>
                      <a:pPr algn="ctr"/>
                      <a:r>
                        <a:rPr lang="en-US" b="0" dirty="0">
                          <a:latin typeface="Times New Roman" panose="02020603050405020304" pitchFamily="18" charset="0"/>
                          <a:cs typeface="Times New Roman" panose="02020603050405020304" pitchFamily="18" charset="0"/>
                        </a:rPr>
                        <a:t>31%</a:t>
                      </a:r>
                    </a:p>
                  </a:txBody>
                  <a:tcPr/>
                </a:tc>
                <a:tc>
                  <a:txBody>
                    <a:bodyPr/>
                    <a:lstStyle/>
                    <a:p>
                      <a:pPr algn="ctr"/>
                      <a:r>
                        <a:rPr lang="en-US" b="0" dirty="0">
                          <a:latin typeface="Times New Roman" panose="02020603050405020304" pitchFamily="18" charset="0"/>
                          <a:cs typeface="Times New Roman" panose="02020603050405020304" pitchFamily="18" charset="0"/>
                        </a:rPr>
                        <a:t>711</a:t>
                      </a:r>
                    </a:p>
                  </a:txBody>
                  <a:tcPr/>
                </a:tc>
                <a:tc>
                  <a:txBody>
                    <a:bodyPr/>
                    <a:lstStyle/>
                    <a:p>
                      <a:pPr algn="ctr"/>
                      <a:r>
                        <a:rPr lang="en-US" b="0" dirty="0">
                          <a:latin typeface="Times New Roman" panose="02020603050405020304" pitchFamily="18" charset="0"/>
                          <a:cs typeface="Times New Roman" panose="02020603050405020304" pitchFamily="18" charset="0"/>
                        </a:rPr>
                        <a:t>450</a:t>
                      </a:r>
                    </a:p>
                  </a:txBody>
                  <a:tcPr/>
                </a:tc>
                <a:extLst>
                  <a:ext uri="{0D108BD9-81ED-4DB2-BD59-A6C34878D82A}">
                    <a16:rowId xmlns:a16="http://schemas.microsoft.com/office/drawing/2014/main" val="1335220462"/>
                  </a:ext>
                </a:extLst>
              </a:tr>
            </a:tbl>
          </a:graphicData>
        </a:graphic>
      </p:graphicFrame>
    </p:spTree>
    <p:extLst>
      <p:ext uri="{BB962C8B-B14F-4D97-AF65-F5344CB8AC3E}">
        <p14:creationId xmlns:p14="http://schemas.microsoft.com/office/powerpoint/2010/main" val="29365644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Cleaned the code.</a:t>
            </a:r>
          </a:p>
          <a:p>
            <a:r>
              <a:rPr lang="en-US" sz="1800" dirty="0"/>
              <a:t>Saving each prompt for more analyses.</a:t>
            </a:r>
          </a:p>
        </p:txBody>
      </p:sp>
      <p:pic>
        <p:nvPicPr>
          <p:cNvPr id="5" name="Picture 4">
            <a:extLst>
              <a:ext uri="{FF2B5EF4-FFF2-40B4-BE49-F238E27FC236}">
                <a16:creationId xmlns:a16="http://schemas.microsoft.com/office/drawing/2014/main" id="{D828A17E-8DFD-7BAC-4C26-DF41CC04B08A}"/>
              </a:ext>
            </a:extLst>
          </p:cNvPr>
          <p:cNvPicPr>
            <a:picLocks noChangeAspect="1"/>
          </p:cNvPicPr>
          <p:nvPr/>
        </p:nvPicPr>
        <p:blipFill>
          <a:blip r:embed="rId3"/>
          <a:stretch>
            <a:fillRect/>
          </a:stretch>
        </p:blipFill>
        <p:spPr>
          <a:xfrm>
            <a:off x="7498925" y="1690688"/>
            <a:ext cx="4010585" cy="3924848"/>
          </a:xfrm>
          <a:prstGeom prst="rect">
            <a:avLst/>
          </a:prstGeom>
        </p:spPr>
      </p:pic>
    </p:spTree>
    <p:extLst>
      <p:ext uri="{BB962C8B-B14F-4D97-AF65-F5344CB8AC3E}">
        <p14:creationId xmlns:p14="http://schemas.microsoft.com/office/powerpoint/2010/main" val="35397449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Results for k = 50 shot learning:</a:t>
            </a:r>
          </a:p>
          <a:p>
            <a:endParaRPr lang="en-US" sz="1800" dirty="0"/>
          </a:p>
          <a:p>
            <a:endParaRPr lang="en-US" sz="1800" dirty="0"/>
          </a:p>
          <a:p>
            <a:endParaRPr lang="en-US" sz="1800" dirty="0"/>
          </a:p>
          <a:p>
            <a:endParaRPr lang="en-US" sz="1800" dirty="0"/>
          </a:p>
          <a:p>
            <a:endParaRPr lang="en-US" sz="1800" dirty="0"/>
          </a:p>
          <a:p>
            <a:pPr marL="0" indent="0">
              <a:buNone/>
            </a:pPr>
            <a:endParaRPr lang="en-US" sz="1800" dirty="0"/>
          </a:p>
        </p:txBody>
      </p:sp>
      <p:graphicFrame>
        <p:nvGraphicFramePr>
          <p:cNvPr id="4" name="Table 3">
            <a:extLst>
              <a:ext uri="{FF2B5EF4-FFF2-40B4-BE49-F238E27FC236}">
                <a16:creationId xmlns:a16="http://schemas.microsoft.com/office/drawing/2014/main" id="{E057B9CF-2B70-271B-DE42-F092AD9E0CC4}"/>
              </a:ext>
            </a:extLst>
          </p:cNvPr>
          <p:cNvGraphicFramePr>
            <a:graphicFrameLocks noGrp="1"/>
          </p:cNvGraphicFramePr>
          <p:nvPr>
            <p:extLst>
              <p:ext uri="{D42A27DB-BD31-4B8C-83A1-F6EECF244321}">
                <p14:modId xmlns:p14="http://schemas.microsoft.com/office/powerpoint/2010/main" val="1309396354"/>
              </p:ext>
            </p:extLst>
          </p:nvPr>
        </p:nvGraphicFramePr>
        <p:xfrm>
          <a:off x="2031999" y="2631593"/>
          <a:ext cx="8128001" cy="741680"/>
        </p:xfrm>
        <a:graphic>
          <a:graphicData uri="http://schemas.openxmlformats.org/drawingml/2006/table">
            <a:tbl>
              <a:tblPr firstRow="1" bandRow="1">
                <a:tableStyleId>{D7AC3CCA-C797-4891-BE02-D94E43425B78}</a:tableStyleId>
              </a:tblPr>
              <a:tblGrid>
                <a:gridCol w="1161143">
                  <a:extLst>
                    <a:ext uri="{9D8B030D-6E8A-4147-A177-3AD203B41FA5}">
                      <a16:colId xmlns:a16="http://schemas.microsoft.com/office/drawing/2014/main" val="252588881"/>
                    </a:ext>
                  </a:extLst>
                </a:gridCol>
                <a:gridCol w="1161143">
                  <a:extLst>
                    <a:ext uri="{9D8B030D-6E8A-4147-A177-3AD203B41FA5}">
                      <a16:colId xmlns:a16="http://schemas.microsoft.com/office/drawing/2014/main" val="1729950084"/>
                    </a:ext>
                  </a:extLst>
                </a:gridCol>
                <a:gridCol w="1161143">
                  <a:extLst>
                    <a:ext uri="{9D8B030D-6E8A-4147-A177-3AD203B41FA5}">
                      <a16:colId xmlns:a16="http://schemas.microsoft.com/office/drawing/2014/main" val="483548369"/>
                    </a:ext>
                  </a:extLst>
                </a:gridCol>
                <a:gridCol w="1161143">
                  <a:extLst>
                    <a:ext uri="{9D8B030D-6E8A-4147-A177-3AD203B41FA5}">
                      <a16:colId xmlns:a16="http://schemas.microsoft.com/office/drawing/2014/main" val="617316006"/>
                    </a:ext>
                  </a:extLst>
                </a:gridCol>
                <a:gridCol w="1161143">
                  <a:extLst>
                    <a:ext uri="{9D8B030D-6E8A-4147-A177-3AD203B41FA5}">
                      <a16:colId xmlns:a16="http://schemas.microsoft.com/office/drawing/2014/main" val="3890891965"/>
                    </a:ext>
                  </a:extLst>
                </a:gridCol>
                <a:gridCol w="1161143">
                  <a:extLst>
                    <a:ext uri="{9D8B030D-6E8A-4147-A177-3AD203B41FA5}">
                      <a16:colId xmlns:a16="http://schemas.microsoft.com/office/drawing/2014/main" val="464773494"/>
                    </a:ext>
                  </a:extLst>
                </a:gridCol>
                <a:gridCol w="1161143">
                  <a:extLst>
                    <a:ext uri="{9D8B030D-6E8A-4147-A177-3AD203B41FA5}">
                      <a16:colId xmlns:a16="http://schemas.microsoft.com/office/drawing/2014/main" val="1231228651"/>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Title Only</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’58’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’47’</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k = 50</a:t>
                      </a:r>
                    </a:p>
                  </a:txBody>
                  <a:tcPr/>
                </a:tc>
                <a:tc>
                  <a:txBody>
                    <a:bodyPr/>
                    <a:lstStyle/>
                    <a:p>
                      <a:pPr algn="ctr"/>
                      <a:r>
                        <a:rPr lang="en-US" b="0" dirty="0">
                          <a:latin typeface="Times New Roman" panose="02020603050405020304" pitchFamily="18" charset="0"/>
                          <a:cs typeface="Times New Roman" panose="02020603050405020304" pitchFamily="18" charset="0"/>
                        </a:rPr>
                        <a:t>58%</a:t>
                      </a:r>
                    </a:p>
                  </a:txBody>
                  <a:tcPr/>
                </a:tc>
                <a:tc>
                  <a:txBody>
                    <a:bodyPr/>
                    <a:lstStyle/>
                    <a:p>
                      <a:pPr algn="ctr"/>
                      <a:r>
                        <a:rPr lang="en-US" b="0" dirty="0">
                          <a:latin typeface="Times New Roman" panose="02020603050405020304" pitchFamily="18" charset="0"/>
                          <a:cs typeface="Times New Roman" panose="02020603050405020304" pitchFamily="18" charset="0"/>
                        </a:rPr>
                        <a:t>22%</a:t>
                      </a:r>
                    </a:p>
                  </a:txBody>
                  <a:tcPr/>
                </a:tc>
                <a:tc>
                  <a:txBody>
                    <a:bodyPr/>
                    <a:lstStyle/>
                    <a:p>
                      <a:pPr algn="ctr"/>
                      <a:r>
                        <a:rPr lang="en-US" b="0" dirty="0">
                          <a:latin typeface="Times New Roman" panose="02020603050405020304" pitchFamily="18" charset="0"/>
                          <a:cs typeface="Times New Roman" panose="02020603050405020304" pitchFamily="18" charset="0"/>
                        </a:rPr>
                        <a:t>62%</a:t>
                      </a:r>
                    </a:p>
                  </a:txBody>
                  <a:tcPr/>
                </a:tc>
                <a:tc>
                  <a:txBody>
                    <a:bodyPr/>
                    <a:lstStyle/>
                    <a:p>
                      <a:pPr algn="ctr"/>
                      <a:r>
                        <a:rPr lang="en-US" b="0" dirty="0">
                          <a:latin typeface="Times New Roman" panose="02020603050405020304" pitchFamily="18" charset="0"/>
                          <a:cs typeface="Times New Roman" panose="02020603050405020304" pitchFamily="18" charset="0"/>
                        </a:rPr>
                        <a:t>33%</a:t>
                      </a:r>
                    </a:p>
                  </a:txBody>
                  <a:tcPr/>
                </a:tc>
                <a:tc>
                  <a:txBody>
                    <a:bodyPr/>
                    <a:lstStyle/>
                    <a:p>
                      <a:pPr algn="ctr"/>
                      <a:r>
                        <a:rPr lang="en-US" b="0" dirty="0">
                          <a:latin typeface="Times New Roman" panose="02020603050405020304" pitchFamily="18" charset="0"/>
                          <a:cs typeface="Times New Roman" panose="02020603050405020304" pitchFamily="18" charset="0"/>
                        </a:rPr>
                        <a:t>537</a:t>
                      </a:r>
                    </a:p>
                  </a:txBody>
                  <a:tcPr/>
                </a:tc>
                <a:tc>
                  <a:txBody>
                    <a:bodyPr/>
                    <a:lstStyle/>
                    <a:p>
                      <a:pPr algn="ctr"/>
                      <a:r>
                        <a:rPr lang="en-US" b="0" dirty="0">
                          <a:latin typeface="Times New Roman" panose="02020603050405020304" pitchFamily="18" charset="0"/>
                          <a:cs typeface="Times New Roman" panose="02020603050405020304" pitchFamily="18" charset="0"/>
                        </a:rPr>
                        <a:t>624</a:t>
                      </a:r>
                    </a:p>
                  </a:txBody>
                  <a:tcPr/>
                </a:tc>
                <a:extLst>
                  <a:ext uri="{0D108BD9-81ED-4DB2-BD59-A6C34878D82A}">
                    <a16:rowId xmlns:a16="http://schemas.microsoft.com/office/drawing/2014/main" val="1335220462"/>
                  </a:ext>
                </a:extLst>
              </a:tr>
            </a:tbl>
          </a:graphicData>
        </a:graphic>
      </p:graphicFrame>
    </p:spTree>
    <p:extLst>
      <p:ext uri="{BB962C8B-B14F-4D97-AF65-F5344CB8AC3E}">
        <p14:creationId xmlns:p14="http://schemas.microsoft.com/office/powerpoint/2010/main" val="34687016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graphicFrame>
        <p:nvGraphicFramePr>
          <p:cNvPr id="9" name="Chart 8">
            <a:extLst>
              <a:ext uri="{FF2B5EF4-FFF2-40B4-BE49-F238E27FC236}">
                <a16:creationId xmlns:a16="http://schemas.microsoft.com/office/drawing/2014/main" id="{F697932A-5F67-F134-D770-F61FC221AFDC}"/>
              </a:ext>
            </a:extLst>
          </p:cNvPr>
          <p:cNvGraphicFramePr/>
          <p:nvPr>
            <p:extLst>
              <p:ext uri="{D42A27DB-BD31-4B8C-83A1-F6EECF244321}">
                <p14:modId xmlns:p14="http://schemas.microsoft.com/office/powerpoint/2010/main" val="2098209632"/>
              </p:ext>
            </p:extLst>
          </p:nvPr>
        </p:nvGraphicFramePr>
        <p:xfrm>
          <a:off x="2586216" y="1478165"/>
          <a:ext cx="7019567" cy="517018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913525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graphicFrame>
        <p:nvGraphicFramePr>
          <p:cNvPr id="9" name="Chart 8">
            <a:extLst>
              <a:ext uri="{FF2B5EF4-FFF2-40B4-BE49-F238E27FC236}">
                <a16:creationId xmlns:a16="http://schemas.microsoft.com/office/drawing/2014/main" id="{F697932A-5F67-F134-D770-F61FC221AFDC}"/>
              </a:ext>
            </a:extLst>
          </p:cNvPr>
          <p:cNvGraphicFramePr/>
          <p:nvPr>
            <p:extLst>
              <p:ext uri="{D42A27DB-BD31-4B8C-83A1-F6EECF244321}">
                <p14:modId xmlns:p14="http://schemas.microsoft.com/office/powerpoint/2010/main" val="521394745"/>
              </p:ext>
            </p:extLst>
          </p:nvPr>
        </p:nvGraphicFramePr>
        <p:xfrm>
          <a:off x="2586216" y="1478165"/>
          <a:ext cx="7019567" cy="517018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320332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All the results is shown here:</a:t>
            </a:r>
          </a:p>
          <a:p>
            <a:endParaRPr lang="en-US" sz="1800" dirty="0"/>
          </a:p>
          <a:p>
            <a:endParaRPr lang="en-US" sz="1800" dirty="0"/>
          </a:p>
          <a:p>
            <a:endParaRPr lang="en-US" sz="1800" dirty="0"/>
          </a:p>
          <a:p>
            <a:endParaRPr lang="en-US" sz="1800" dirty="0"/>
          </a:p>
          <a:p>
            <a:endParaRPr lang="en-US" sz="1800" dirty="0"/>
          </a:p>
          <a:p>
            <a:pPr marL="0" indent="0">
              <a:buNone/>
            </a:pPr>
            <a:endParaRPr lang="en-US" sz="1800" dirty="0"/>
          </a:p>
        </p:txBody>
      </p:sp>
      <p:graphicFrame>
        <p:nvGraphicFramePr>
          <p:cNvPr id="4" name="Table 3">
            <a:extLst>
              <a:ext uri="{FF2B5EF4-FFF2-40B4-BE49-F238E27FC236}">
                <a16:creationId xmlns:a16="http://schemas.microsoft.com/office/drawing/2014/main" id="{E057B9CF-2B70-271B-DE42-F092AD9E0CC4}"/>
              </a:ext>
            </a:extLst>
          </p:cNvPr>
          <p:cNvGraphicFramePr>
            <a:graphicFrameLocks noGrp="1"/>
          </p:cNvGraphicFramePr>
          <p:nvPr>
            <p:extLst>
              <p:ext uri="{D42A27DB-BD31-4B8C-83A1-F6EECF244321}">
                <p14:modId xmlns:p14="http://schemas.microsoft.com/office/powerpoint/2010/main" val="3505931119"/>
              </p:ext>
            </p:extLst>
          </p:nvPr>
        </p:nvGraphicFramePr>
        <p:xfrm>
          <a:off x="2031999" y="2631593"/>
          <a:ext cx="8128001" cy="2585720"/>
        </p:xfrm>
        <a:graphic>
          <a:graphicData uri="http://schemas.openxmlformats.org/drawingml/2006/table">
            <a:tbl>
              <a:tblPr firstRow="1">
                <a:tableStyleId>{D7AC3CCA-C797-4891-BE02-D94E43425B78}</a:tableStyleId>
              </a:tblPr>
              <a:tblGrid>
                <a:gridCol w="1161143">
                  <a:extLst>
                    <a:ext uri="{9D8B030D-6E8A-4147-A177-3AD203B41FA5}">
                      <a16:colId xmlns:a16="http://schemas.microsoft.com/office/drawing/2014/main" val="252588881"/>
                    </a:ext>
                  </a:extLst>
                </a:gridCol>
                <a:gridCol w="1161143">
                  <a:extLst>
                    <a:ext uri="{9D8B030D-6E8A-4147-A177-3AD203B41FA5}">
                      <a16:colId xmlns:a16="http://schemas.microsoft.com/office/drawing/2014/main" val="1729950084"/>
                    </a:ext>
                  </a:extLst>
                </a:gridCol>
                <a:gridCol w="1161143">
                  <a:extLst>
                    <a:ext uri="{9D8B030D-6E8A-4147-A177-3AD203B41FA5}">
                      <a16:colId xmlns:a16="http://schemas.microsoft.com/office/drawing/2014/main" val="483548369"/>
                    </a:ext>
                  </a:extLst>
                </a:gridCol>
                <a:gridCol w="1161143">
                  <a:extLst>
                    <a:ext uri="{9D8B030D-6E8A-4147-A177-3AD203B41FA5}">
                      <a16:colId xmlns:a16="http://schemas.microsoft.com/office/drawing/2014/main" val="617316006"/>
                    </a:ext>
                  </a:extLst>
                </a:gridCol>
                <a:gridCol w="1161143">
                  <a:extLst>
                    <a:ext uri="{9D8B030D-6E8A-4147-A177-3AD203B41FA5}">
                      <a16:colId xmlns:a16="http://schemas.microsoft.com/office/drawing/2014/main" val="3890891965"/>
                    </a:ext>
                  </a:extLst>
                </a:gridCol>
                <a:gridCol w="1161143">
                  <a:extLst>
                    <a:ext uri="{9D8B030D-6E8A-4147-A177-3AD203B41FA5}">
                      <a16:colId xmlns:a16="http://schemas.microsoft.com/office/drawing/2014/main" val="464773494"/>
                    </a:ext>
                  </a:extLst>
                </a:gridCol>
                <a:gridCol w="1161143">
                  <a:extLst>
                    <a:ext uri="{9D8B030D-6E8A-4147-A177-3AD203B41FA5}">
                      <a16:colId xmlns:a16="http://schemas.microsoft.com/office/drawing/2014/main" val="1231228651"/>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Title Only</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’58’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’47’</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k = 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19%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17%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97%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1121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40</a:t>
                      </a:r>
                    </a:p>
                  </a:txBody>
                  <a:tcPr>
                    <a:solidFill>
                      <a:schemeClr val="bg2">
                        <a:lumMod val="90000"/>
                      </a:schemeClr>
                    </a:solidFill>
                  </a:tcPr>
                </a:tc>
                <a:extLst>
                  <a:ext uri="{0D108BD9-81ED-4DB2-BD59-A6C34878D82A}">
                    <a16:rowId xmlns:a16="http://schemas.microsoft.com/office/drawing/2014/main" val="1335220462"/>
                  </a:ext>
                </a:extLst>
              </a:tr>
              <a:tr h="370840">
                <a:tc>
                  <a:txBody>
                    <a:bodyPr/>
                    <a:lstStyle/>
                    <a:p>
                      <a:pPr algn="ctr"/>
                      <a:r>
                        <a:rPr lang="en-US" b="0" dirty="0">
                          <a:latin typeface="Times New Roman" panose="02020603050405020304" pitchFamily="18" charset="0"/>
                          <a:cs typeface="Times New Roman" panose="02020603050405020304" pitchFamily="18" charset="0"/>
                        </a:rPr>
                        <a:t>k = 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53%</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609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552</a:t>
                      </a:r>
                    </a:p>
                  </a:txBody>
                  <a:tcPr>
                    <a:solidFill>
                      <a:schemeClr val="bg2">
                        <a:lumMod val="90000"/>
                      </a:schemeClr>
                    </a:solidFill>
                  </a:tcPr>
                </a:tc>
                <a:extLst>
                  <a:ext uri="{0D108BD9-81ED-4DB2-BD59-A6C34878D82A}">
                    <a16:rowId xmlns:a16="http://schemas.microsoft.com/office/drawing/2014/main" val="1812256273"/>
                  </a:ext>
                </a:extLst>
              </a:tr>
              <a:tr h="370840">
                <a:tc>
                  <a:txBody>
                    <a:bodyPr/>
                    <a:lstStyle/>
                    <a:p>
                      <a:pPr algn="ctr"/>
                      <a:r>
                        <a:rPr lang="en-US" b="0" dirty="0">
                          <a:latin typeface="Times New Roman" panose="02020603050405020304" pitchFamily="18" charset="0"/>
                          <a:cs typeface="Times New Roman" panose="02020603050405020304" pitchFamily="18" charset="0"/>
                        </a:rPr>
                        <a:t>k = 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33%</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701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460</a:t>
                      </a:r>
                    </a:p>
                  </a:txBody>
                  <a:tcPr>
                    <a:solidFill>
                      <a:schemeClr val="bg2">
                        <a:lumMod val="90000"/>
                      </a:schemeClr>
                    </a:solidFill>
                  </a:tcPr>
                </a:tc>
                <a:extLst>
                  <a:ext uri="{0D108BD9-81ED-4DB2-BD59-A6C34878D82A}">
                    <a16:rowId xmlns:a16="http://schemas.microsoft.com/office/drawing/2014/main" val="450599201"/>
                  </a:ext>
                </a:extLst>
              </a:tr>
              <a:tr h="370840">
                <a:tc>
                  <a:txBody>
                    <a:bodyPr/>
                    <a:lstStyle/>
                    <a:p>
                      <a:pPr algn="ctr"/>
                      <a:r>
                        <a:rPr lang="en-US" b="0" dirty="0">
                          <a:latin typeface="Times New Roman" panose="02020603050405020304" pitchFamily="18" charset="0"/>
                          <a:cs typeface="Times New Roman" panose="02020603050405020304" pitchFamily="18" charset="0"/>
                        </a:rPr>
                        <a:t>k = 20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73%</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711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450</a:t>
                      </a:r>
                    </a:p>
                  </a:txBody>
                  <a:tcPr>
                    <a:solidFill>
                      <a:schemeClr val="bg2">
                        <a:lumMod val="90000"/>
                      </a:schemeClr>
                    </a:solidFill>
                  </a:tcPr>
                </a:tc>
                <a:extLst>
                  <a:ext uri="{0D108BD9-81ED-4DB2-BD59-A6C34878D82A}">
                    <a16:rowId xmlns:a16="http://schemas.microsoft.com/office/drawing/2014/main" val="257525509"/>
                  </a:ext>
                </a:extLst>
              </a:tr>
              <a:tr h="0">
                <a:tc>
                  <a:txBody>
                    <a:bodyPr/>
                    <a:lstStyle/>
                    <a:p>
                      <a:pPr algn="ctr"/>
                      <a:r>
                        <a:rPr lang="en-US" b="0" dirty="0">
                          <a:latin typeface="Times New Roman" panose="02020603050405020304" pitchFamily="18" charset="0"/>
                          <a:cs typeface="Times New Roman" panose="02020603050405020304" pitchFamily="18" charset="0"/>
                        </a:rPr>
                        <a:t>k = 50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33%</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537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624</a:t>
                      </a:r>
                    </a:p>
                  </a:txBody>
                  <a:tcPr>
                    <a:solidFill>
                      <a:schemeClr val="bg2">
                        <a:lumMod val="90000"/>
                      </a:schemeClr>
                    </a:solidFill>
                  </a:tcPr>
                </a:tc>
                <a:extLst>
                  <a:ext uri="{0D108BD9-81ED-4DB2-BD59-A6C34878D82A}">
                    <a16:rowId xmlns:a16="http://schemas.microsoft.com/office/drawing/2014/main" val="3654193099"/>
                  </a:ext>
                </a:extLst>
              </a:tr>
              <a:tr h="0">
                <a:tc>
                  <a:txBody>
                    <a:bodyPr/>
                    <a:lstStyle/>
                    <a:p>
                      <a:pPr algn="ctr"/>
                      <a:r>
                        <a:rPr lang="en-US" b="0" dirty="0">
                          <a:latin typeface="Times New Roman" panose="02020603050405020304" pitchFamily="18" charset="0"/>
                          <a:cs typeface="Times New Roman" panose="02020603050405020304" pitchFamily="18" charset="0"/>
                        </a:rPr>
                        <a:t>Tr Labels</a:t>
                      </a: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196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983</a:t>
                      </a:r>
                    </a:p>
                  </a:txBody>
                  <a:tcPr>
                    <a:solidFill>
                      <a:schemeClr val="bg2">
                        <a:lumMod val="90000"/>
                      </a:schemeClr>
                    </a:solidFill>
                  </a:tcPr>
                </a:tc>
                <a:extLst>
                  <a:ext uri="{0D108BD9-81ED-4DB2-BD59-A6C34878D82A}">
                    <a16:rowId xmlns:a16="http://schemas.microsoft.com/office/drawing/2014/main" val="2216362569"/>
                  </a:ext>
                </a:extLst>
              </a:tr>
            </a:tbl>
          </a:graphicData>
        </a:graphic>
      </p:graphicFrame>
    </p:spTree>
    <p:extLst>
      <p:ext uri="{BB962C8B-B14F-4D97-AF65-F5344CB8AC3E}">
        <p14:creationId xmlns:p14="http://schemas.microsoft.com/office/powerpoint/2010/main" val="27891382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And this is the result for first 400 data in our test data:</a:t>
            </a:r>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r>
              <a:rPr lang="en-US" sz="1800" dirty="0"/>
              <a:t>This suggest that we can rely on the results achieved from first 400 samples.</a:t>
            </a:r>
          </a:p>
          <a:p>
            <a:pPr lvl="1"/>
            <a:r>
              <a:rPr lang="en-US" sz="1400" dirty="0"/>
              <a:t>As it can be interpreted that there is little difference between results from all samples and n=400 samples.</a:t>
            </a:r>
          </a:p>
          <a:p>
            <a:endParaRPr lang="en-US" sz="1800" dirty="0"/>
          </a:p>
          <a:p>
            <a:endParaRPr lang="en-US" sz="1800" dirty="0"/>
          </a:p>
          <a:p>
            <a:endParaRPr lang="en-US" sz="1800" dirty="0"/>
          </a:p>
          <a:p>
            <a:endParaRPr lang="en-US" sz="1800" dirty="0"/>
          </a:p>
          <a:p>
            <a:pPr marL="0" indent="0">
              <a:buNone/>
            </a:pPr>
            <a:endParaRPr lang="en-US" sz="1800" dirty="0"/>
          </a:p>
        </p:txBody>
      </p:sp>
      <p:graphicFrame>
        <p:nvGraphicFramePr>
          <p:cNvPr id="4" name="Table 3">
            <a:extLst>
              <a:ext uri="{FF2B5EF4-FFF2-40B4-BE49-F238E27FC236}">
                <a16:creationId xmlns:a16="http://schemas.microsoft.com/office/drawing/2014/main" id="{E057B9CF-2B70-271B-DE42-F092AD9E0CC4}"/>
              </a:ext>
            </a:extLst>
          </p:cNvPr>
          <p:cNvGraphicFramePr>
            <a:graphicFrameLocks noGrp="1"/>
          </p:cNvGraphicFramePr>
          <p:nvPr>
            <p:extLst>
              <p:ext uri="{D42A27DB-BD31-4B8C-83A1-F6EECF244321}">
                <p14:modId xmlns:p14="http://schemas.microsoft.com/office/powerpoint/2010/main" val="2701170201"/>
              </p:ext>
            </p:extLst>
          </p:nvPr>
        </p:nvGraphicFramePr>
        <p:xfrm>
          <a:off x="2031999" y="2631593"/>
          <a:ext cx="8128001" cy="2585720"/>
        </p:xfrm>
        <a:graphic>
          <a:graphicData uri="http://schemas.openxmlformats.org/drawingml/2006/table">
            <a:tbl>
              <a:tblPr firstRow="1">
                <a:tableStyleId>{D7AC3CCA-C797-4891-BE02-D94E43425B78}</a:tableStyleId>
              </a:tblPr>
              <a:tblGrid>
                <a:gridCol w="1161143">
                  <a:extLst>
                    <a:ext uri="{9D8B030D-6E8A-4147-A177-3AD203B41FA5}">
                      <a16:colId xmlns:a16="http://schemas.microsoft.com/office/drawing/2014/main" val="252588881"/>
                    </a:ext>
                  </a:extLst>
                </a:gridCol>
                <a:gridCol w="1161143">
                  <a:extLst>
                    <a:ext uri="{9D8B030D-6E8A-4147-A177-3AD203B41FA5}">
                      <a16:colId xmlns:a16="http://schemas.microsoft.com/office/drawing/2014/main" val="1729950084"/>
                    </a:ext>
                  </a:extLst>
                </a:gridCol>
                <a:gridCol w="1161143">
                  <a:extLst>
                    <a:ext uri="{9D8B030D-6E8A-4147-A177-3AD203B41FA5}">
                      <a16:colId xmlns:a16="http://schemas.microsoft.com/office/drawing/2014/main" val="483548369"/>
                    </a:ext>
                  </a:extLst>
                </a:gridCol>
                <a:gridCol w="1161143">
                  <a:extLst>
                    <a:ext uri="{9D8B030D-6E8A-4147-A177-3AD203B41FA5}">
                      <a16:colId xmlns:a16="http://schemas.microsoft.com/office/drawing/2014/main" val="617316006"/>
                    </a:ext>
                  </a:extLst>
                </a:gridCol>
                <a:gridCol w="1161143">
                  <a:extLst>
                    <a:ext uri="{9D8B030D-6E8A-4147-A177-3AD203B41FA5}">
                      <a16:colId xmlns:a16="http://schemas.microsoft.com/office/drawing/2014/main" val="3890891965"/>
                    </a:ext>
                  </a:extLst>
                </a:gridCol>
                <a:gridCol w="1161143">
                  <a:extLst>
                    <a:ext uri="{9D8B030D-6E8A-4147-A177-3AD203B41FA5}">
                      <a16:colId xmlns:a16="http://schemas.microsoft.com/office/drawing/2014/main" val="464773494"/>
                    </a:ext>
                  </a:extLst>
                </a:gridCol>
                <a:gridCol w="1161143">
                  <a:extLst>
                    <a:ext uri="{9D8B030D-6E8A-4147-A177-3AD203B41FA5}">
                      <a16:colId xmlns:a16="http://schemas.microsoft.com/office/drawing/2014/main" val="1231228651"/>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Title Only</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’58’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’47’</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k = 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19%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97%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387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13</a:t>
                      </a:r>
                    </a:p>
                  </a:txBody>
                  <a:tcPr>
                    <a:solidFill>
                      <a:schemeClr val="bg2">
                        <a:lumMod val="90000"/>
                      </a:schemeClr>
                    </a:solidFill>
                  </a:tcPr>
                </a:tc>
                <a:extLst>
                  <a:ext uri="{0D108BD9-81ED-4DB2-BD59-A6C34878D82A}">
                    <a16:rowId xmlns:a16="http://schemas.microsoft.com/office/drawing/2014/main" val="1335220462"/>
                  </a:ext>
                </a:extLst>
              </a:tr>
              <a:tr h="370840">
                <a:tc>
                  <a:txBody>
                    <a:bodyPr/>
                    <a:lstStyle/>
                    <a:p>
                      <a:pPr algn="ctr"/>
                      <a:r>
                        <a:rPr lang="en-US" b="0" dirty="0">
                          <a:latin typeface="Times New Roman" panose="02020603050405020304" pitchFamily="18" charset="0"/>
                          <a:cs typeface="Times New Roman" panose="02020603050405020304" pitchFamily="18" charset="0"/>
                        </a:rPr>
                        <a:t>k = 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53%</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218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182</a:t>
                      </a:r>
                    </a:p>
                  </a:txBody>
                  <a:tcPr>
                    <a:solidFill>
                      <a:schemeClr val="bg2">
                        <a:lumMod val="90000"/>
                      </a:schemeClr>
                    </a:solidFill>
                  </a:tcPr>
                </a:tc>
                <a:extLst>
                  <a:ext uri="{0D108BD9-81ED-4DB2-BD59-A6C34878D82A}">
                    <a16:rowId xmlns:a16="http://schemas.microsoft.com/office/drawing/2014/main" val="1812256273"/>
                  </a:ext>
                </a:extLst>
              </a:tr>
              <a:tr h="370840">
                <a:tc>
                  <a:txBody>
                    <a:bodyPr/>
                    <a:lstStyle/>
                    <a:p>
                      <a:pPr algn="ctr"/>
                      <a:r>
                        <a:rPr lang="en-US" b="0" dirty="0">
                          <a:latin typeface="Times New Roman" panose="02020603050405020304" pitchFamily="18" charset="0"/>
                          <a:cs typeface="Times New Roman" panose="02020603050405020304" pitchFamily="18" charset="0"/>
                        </a:rPr>
                        <a:t>k = 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249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151</a:t>
                      </a:r>
                    </a:p>
                  </a:txBody>
                  <a:tcPr>
                    <a:solidFill>
                      <a:schemeClr val="bg2">
                        <a:lumMod val="90000"/>
                      </a:schemeClr>
                    </a:solidFill>
                  </a:tcPr>
                </a:tc>
                <a:extLst>
                  <a:ext uri="{0D108BD9-81ED-4DB2-BD59-A6C34878D82A}">
                    <a16:rowId xmlns:a16="http://schemas.microsoft.com/office/drawing/2014/main" val="450599201"/>
                  </a:ext>
                </a:extLst>
              </a:tr>
              <a:tr h="370840">
                <a:tc>
                  <a:txBody>
                    <a:bodyPr/>
                    <a:lstStyle/>
                    <a:p>
                      <a:pPr algn="ctr"/>
                      <a:r>
                        <a:rPr lang="en-US" b="0" dirty="0">
                          <a:latin typeface="Times New Roman" panose="02020603050405020304" pitchFamily="18" charset="0"/>
                          <a:cs typeface="Times New Roman" panose="02020603050405020304" pitchFamily="18" charset="0"/>
                        </a:rPr>
                        <a:t>k = 20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23%</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242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158</a:t>
                      </a:r>
                    </a:p>
                  </a:txBody>
                  <a:tcPr>
                    <a:solidFill>
                      <a:schemeClr val="bg2">
                        <a:lumMod val="90000"/>
                      </a:schemeClr>
                    </a:solidFill>
                  </a:tcPr>
                </a:tc>
                <a:extLst>
                  <a:ext uri="{0D108BD9-81ED-4DB2-BD59-A6C34878D82A}">
                    <a16:rowId xmlns:a16="http://schemas.microsoft.com/office/drawing/2014/main" val="257525509"/>
                  </a:ext>
                </a:extLst>
              </a:tr>
              <a:tr h="0">
                <a:tc>
                  <a:txBody>
                    <a:bodyPr/>
                    <a:lstStyle/>
                    <a:p>
                      <a:pPr algn="ctr"/>
                      <a:r>
                        <a:rPr lang="en-US" b="0" dirty="0">
                          <a:latin typeface="Times New Roman" panose="02020603050405020304" pitchFamily="18" charset="0"/>
                          <a:cs typeface="Times New Roman" panose="02020603050405020304" pitchFamily="18" charset="0"/>
                        </a:rPr>
                        <a:t>k = 50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188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212</a:t>
                      </a:r>
                    </a:p>
                  </a:txBody>
                  <a:tcPr>
                    <a:solidFill>
                      <a:schemeClr val="bg2">
                        <a:lumMod val="90000"/>
                      </a:schemeClr>
                    </a:solidFill>
                  </a:tcPr>
                </a:tc>
                <a:extLst>
                  <a:ext uri="{0D108BD9-81ED-4DB2-BD59-A6C34878D82A}">
                    <a16:rowId xmlns:a16="http://schemas.microsoft.com/office/drawing/2014/main" val="3654193099"/>
                  </a:ext>
                </a:extLst>
              </a:tr>
              <a:tr h="0">
                <a:tc>
                  <a:txBody>
                    <a:bodyPr/>
                    <a:lstStyle/>
                    <a:p>
                      <a:pPr algn="ctr"/>
                      <a:r>
                        <a:rPr lang="en-US" b="0" dirty="0">
                          <a:latin typeface="Times New Roman" panose="02020603050405020304" pitchFamily="18" charset="0"/>
                          <a:cs typeface="Times New Roman" panose="02020603050405020304" pitchFamily="18" charset="0"/>
                        </a:rPr>
                        <a:t>Tr Labels</a:t>
                      </a: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323</a:t>
                      </a:r>
                    </a:p>
                  </a:txBody>
                  <a:tcPr>
                    <a:solidFill>
                      <a:schemeClr val="bg2">
                        <a:lumMod val="90000"/>
                      </a:schemeClr>
                    </a:solidFill>
                  </a:tcPr>
                </a:tc>
                <a:extLst>
                  <a:ext uri="{0D108BD9-81ED-4DB2-BD59-A6C34878D82A}">
                    <a16:rowId xmlns:a16="http://schemas.microsoft.com/office/drawing/2014/main" val="2216362569"/>
                  </a:ext>
                </a:extLst>
              </a:tr>
            </a:tbl>
          </a:graphicData>
        </a:graphic>
      </p:graphicFrame>
    </p:spTree>
    <p:extLst>
      <p:ext uri="{BB962C8B-B14F-4D97-AF65-F5344CB8AC3E}">
        <p14:creationId xmlns:p14="http://schemas.microsoft.com/office/powerpoint/2010/main" val="10041756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prompt</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Now we analyze the changes made to the prompt.</a:t>
            </a:r>
          </a:p>
          <a:p>
            <a:r>
              <a:rPr lang="en-US" sz="1800" dirty="0"/>
              <a:t>The first change is adding information and details about ‘not important’ news.</a:t>
            </a:r>
          </a:p>
          <a:p>
            <a:r>
              <a:rPr lang="en-US" sz="1800" dirty="0"/>
              <a:t>The results can be seen in following slides.</a:t>
            </a:r>
            <a:endParaRPr lang="en-US" sz="1400" dirty="0"/>
          </a:p>
        </p:txBody>
      </p:sp>
    </p:spTree>
    <p:extLst>
      <p:ext uri="{BB962C8B-B14F-4D97-AF65-F5344CB8AC3E}">
        <p14:creationId xmlns:p14="http://schemas.microsoft.com/office/powerpoint/2010/main" val="11407631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As same as before we have 77 ‘important’ labels and 324 ‘not important’ labels in our first 401 samples from test data.</a:t>
            </a:r>
            <a:endParaRPr lang="en-US" sz="1400" dirty="0"/>
          </a:p>
        </p:txBody>
      </p:sp>
      <p:graphicFrame>
        <p:nvGraphicFramePr>
          <p:cNvPr id="4" name="Table 3">
            <a:extLst>
              <a:ext uri="{FF2B5EF4-FFF2-40B4-BE49-F238E27FC236}">
                <a16:creationId xmlns:a16="http://schemas.microsoft.com/office/drawing/2014/main" id="{0453A488-C523-27E2-B36E-3B0AEA0AE3CF}"/>
              </a:ext>
            </a:extLst>
          </p:cNvPr>
          <p:cNvGraphicFramePr>
            <a:graphicFrameLocks noGrp="1"/>
          </p:cNvGraphicFramePr>
          <p:nvPr>
            <p:extLst>
              <p:ext uri="{D42A27DB-BD31-4B8C-83A1-F6EECF244321}">
                <p14:modId xmlns:p14="http://schemas.microsoft.com/office/powerpoint/2010/main" val="3833236020"/>
              </p:ext>
            </p:extLst>
          </p:nvPr>
        </p:nvGraphicFramePr>
        <p:xfrm>
          <a:off x="3593934" y="3058160"/>
          <a:ext cx="5004132" cy="741680"/>
        </p:xfrm>
        <a:graphic>
          <a:graphicData uri="http://schemas.openxmlformats.org/drawingml/2006/table">
            <a:tbl>
              <a:tblPr firstRow="1" bandRow="1">
                <a:tableStyleId>{D7AC3CCA-C797-4891-BE02-D94E43425B78}</a:tableStyleId>
              </a:tblPr>
              <a:tblGrid>
                <a:gridCol w="2502066">
                  <a:extLst>
                    <a:ext uri="{9D8B030D-6E8A-4147-A177-3AD203B41FA5}">
                      <a16:colId xmlns:a16="http://schemas.microsoft.com/office/drawing/2014/main" val="1729950084"/>
                    </a:ext>
                  </a:extLst>
                </a:gridCol>
                <a:gridCol w="2502066">
                  <a:extLst>
                    <a:ext uri="{9D8B030D-6E8A-4147-A177-3AD203B41FA5}">
                      <a16:colId xmlns:a16="http://schemas.microsoft.com/office/drawing/2014/main" val="483548369"/>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 of ‘1’ labels</a:t>
                      </a:r>
                    </a:p>
                  </a:txBody>
                  <a:tcPr/>
                </a:tc>
                <a:tc>
                  <a:txBody>
                    <a:bodyPr/>
                    <a:lstStyle/>
                    <a:p>
                      <a:pPr algn="ctr"/>
                      <a:r>
                        <a:rPr lang="en-US" b="0" dirty="0">
                          <a:latin typeface="Times New Roman" panose="02020603050405020304" pitchFamily="18" charset="0"/>
                          <a:cs typeface="Times New Roman" panose="02020603050405020304" pitchFamily="18" charset="0"/>
                        </a:rPr>
                        <a:t># of ‘0’ labels</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77</a:t>
                      </a:r>
                    </a:p>
                  </a:txBody>
                  <a:tcPr/>
                </a:tc>
                <a:tc>
                  <a:txBody>
                    <a:bodyPr/>
                    <a:lstStyle/>
                    <a:p>
                      <a:pPr algn="ctr"/>
                      <a:r>
                        <a:rPr lang="en-US" b="0" dirty="0">
                          <a:latin typeface="Times New Roman" panose="02020603050405020304" pitchFamily="18" charset="0"/>
                          <a:cs typeface="Times New Roman" panose="02020603050405020304" pitchFamily="18" charset="0"/>
                        </a:rPr>
                        <a:t>324</a:t>
                      </a:r>
                    </a:p>
                  </a:txBody>
                  <a:tcPr/>
                </a:tc>
                <a:extLst>
                  <a:ext uri="{0D108BD9-81ED-4DB2-BD59-A6C34878D82A}">
                    <a16:rowId xmlns:a16="http://schemas.microsoft.com/office/drawing/2014/main" val="1335220462"/>
                  </a:ext>
                </a:extLst>
              </a:tr>
            </a:tbl>
          </a:graphicData>
        </a:graphic>
      </p:graphicFrame>
    </p:spTree>
    <p:extLst>
      <p:ext uri="{BB962C8B-B14F-4D97-AF65-F5344CB8AC3E}">
        <p14:creationId xmlns:p14="http://schemas.microsoft.com/office/powerpoint/2010/main" val="127849037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Results for k = 0 shot learning:</a:t>
            </a:r>
          </a:p>
          <a:p>
            <a:endParaRPr lang="en-US" sz="1800" dirty="0"/>
          </a:p>
          <a:p>
            <a:endParaRPr lang="en-US" sz="1800" dirty="0"/>
          </a:p>
          <a:p>
            <a:endParaRPr lang="en-US" sz="1800" dirty="0"/>
          </a:p>
          <a:p>
            <a:endParaRPr lang="en-US" sz="1800" dirty="0"/>
          </a:p>
          <a:p>
            <a:endParaRPr lang="en-US" sz="1800" dirty="0"/>
          </a:p>
          <a:p>
            <a:r>
              <a:rPr lang="en-US" sz="1800" dirty="0"/>
              <a:t>By adding s definition for ‘not important’ news we observe an increase in detecting ‘47’ labels.</a:t>
            </a:r>
          </a:p>
          <a:p>
            <a:r>
              <a:rPr lang="en-US" sz="1800" dirty="0"/>
              <a:t>This result into mor accuracy and f1-score!</a:t>
            </a:r>
          </a:p>
          <a:p>
            <a:endParaRPr lang="en-US" sz="1800" dirty="0"/>
          </a:p>
          <a:p>
            <a:endParaRPr lang="en-US" sz="1800" dirty="0"/>
          </a:p>
          <a:p>
            <a:endParaRPr lang="en-US" sz="1800" dirty="0"/>
          </a:p>
          <a:p>
            <a:endParaRPr lang="en-US" sz="1800" dirty="0"/>
          </a:p>
          <a:p>
            <a:endParaRPr lang="en-US" sz="1800" dirty="0"/>
          </a:p>
          <a:p>
            <a:pPr marL="0" indent="0">
              <a:buNone/>
            </a:pPr>
            <a:endParaRPr lang="en-US" sz="1800" dirty="0"/>
          </a:p>
        </p:txBody>
      </p:sp>
      <p:graphicFrame>
        <p:nvGraphicFramePr>
          <p:cNvPr id="4" name="Table 3">
            <a:extLst>
              <a:ext uri="{FF2B5EF4-FFF2-40B4-BE49-F238E27FC236}">
                <a16:creationId xmlns:a16="http://schemas.microsoft.com/office/drawing/2014/main" id="{E057B9CF-2B70-271B-DE42-F092AD9E0CC4}"/>
              </a:ext>
            </a:extLst>
          </p:cNvPr>
          <p:cNvGraphicFramePr>
            <a:graphicFrameLocks noGrp="1"/>
          </p:cNvGraphicFramePr>
          <p:nvPr>
            <p:extLst>
              <p:ext uri="{D42A27DB-BD31-4B8C-83A1-F6EECF244321}">
                <p14:modId xmlns:p14="http://schemas.microsoft.com/office/powerpoint/2010/main" val="1403780548"/>
              </p:ext>
            </p:extLst>
          </p:nvPr>
        </p:nvGraphicFramePr>
        <p:xfrm>
          <a:off x="2031999" y="2631593"/>
          <a:ext cx="8128001" cy="741680"/>
        </p:xfrm>
        <a:graphic>
          <a:graphicData uri="http://schemas.openxmlformats.org/drawingml/2006/table">
            <a:tbl>
              <a:tblPr firstRow="1" bandRow="1">
                <a:tableStyleId>{D7AC3CCA-C797-4891-BE02-D94E43425B78}</a:tableStyleId>
              </a:tblPr>
              <a:tblGrid>
                <a:gridCol w="1161143">
                  <a:extLst>
                    <a:ext uri="{9D8B030D-6E8A-4147-A177-3AD203B41FA5}">
                      <a16:colId xmlns:a16="http://schemas.microsoft.com/office/drawing/2014/main" val="252588881"/>
                    </a:ext>
                  </a:extLst>
                </a:gridCol>
                <a:gridCol w="1161143">
                  <a:extLst>
                    <a:ext uri="{9D8B030D-6E8A-4147-A177-3AD203B41FA5}">
                      <a16:colId xmlns:a16="http://schemas.microsoft.com/office/drawing/2014/main" val="1729950084"/>
                    </a:ext>
                  </a:extLst>
                </a:gridCol>
                <a:gridCol w="1161143">
                  <a:extLst>
                    <a:ext uri="{9D8B030D-6E8A-4147-A177-3AD203B41FA5}">
                      <a16:colId xmlns:a16="http://schemas.microsoft.com/office/drawing/2014/main" val="483548369"/>
                    </a:ext>
                  </a:extLst>
                </a:gridCol>
                <a:gridCol w="1161143">
                  <a:extLst>
                    <a:ext uri="{9D8B030D-6E8A-4147-A177-3AD203B41FA5}">
                      <a16:colId xmlns:a16="http://schemas.microsoft.com/office/drawing/2014/main" val="617316006"/>
                    </a:ext>
                  </a:extLst>
                </a:gridCol>
                <a:gridCol w="1161143">
                  <a:extLst>
                    <a:ext uri="{9D8B030D-6E8A-4147-A177-3AD203B41FA5}">
                      <a16:colId xmlns:a16="http://schemas.microsoft.com/office/drawing/2014/main" val="3890891965"/>
                    </a:ext>
                  </a:extLst>
                </a:gridCol>
                <a:gridCol w="1161143">
                  <a:extLst>
                    <a:ext uri="{9D8B030D-6E8A-4147-A177-3AD203B41FA5}">
                      <a16:colId xmlns:a16="http://schemas.microsoft.com/office/drawing/2014/main" val="464773494"/>
                    </a:ext>
                  </a:extLst>
                </a:gridCol>
                <a:gridCol w="1161143">
                  <a:extLst>
                    <a:ext uri="{9D8B030D-6E8A-4147-A177-3AD203B41FA5}">
                      <a16:colId xmlns:a16="http://schemas.microsoft.com/office/drawing/2014/main" val="1231228651"/>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Title Only</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’58’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’47’</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k = 0</a:t>
                      </a:r>
                    </a:p>
                  </a:txBody>
                  <a:tcPr/>
                </a:tc>
                <a:tc>
                  <a:txBody>
                    <a:bodyPr/>
                    <a:lstStyle/>
                    <a:p>
                      <a:pPr algn="ctr"/>
                      <a:r>
                        <a:rPr lang="en-US" b="0" dirty="0">
                          <a:latin typeface="Times New Roman" panose="02020603050405020304" pitchFamily="18" charset="0"/>
                          <a:cs typeface="Times New Roman" panose="02020603050405020304" pitchFamily="18" charset="0"/>
                        </a:rPr>
                        <a:t>27%</a:t>
                      </a:r>
                    </a:p>
                  </a:txBody>
                  <a:tcPr/>
                </a:tc>
                <a:tc>
                  <a:txBody>
                    <a:bodyPr/>
                    <a:lstStyle/>
                    <a:p>
                      <a:pPr algn="ctr"/>
                      <a:r>
                        <a:rPr lang="en-US" b="0" dirty="0">
                          <a:latin typeface="Times New Roman" panose="02020603050405020304" pitchFamily="18" charset="0"/>
                          <a:cs typeface="Times New Roman" panose="02020603050405020304" pitchFamily="18" charset="0"/>
                        </a:rPr>
                        <a:t>20%</a:t>
                      </a:r>
                    </a:p>
                  </a:txBody>
                  <a:tcPr/>
                </a:tc>
                <a:tc>
                  <a:txBody>
                    <a:bodyPr/>
                    <a:lstStyle/>
                    <a:p>
                      <a:pPr algn="ctr"/>
                      <a:r>
                        <a:rPr lang="en-US" b="0" dirty="0">
                          <a:latin typeface="Times New Roman" panose="02020603050405020304" pitchFamily="18" charset="0"/>
                          <a:cs typeface="Times New Roman" panose="02020603050405020304" pitchFamily="18" charset="0"/>
                        </a:rPr>
                        <a:t>95%</a:t>
                      </a:r>
                    </a:p>
                  </a:txBody>
                  <a:tcPr/>
                </a:tc>
                <a:tc>
                  <a:txBody>
                    <a:bodyPr/>
                    <a:lstStyle/>
                    <a:p>
                      <a:pPr algn="ctr"/>
                      <a:r>
                        <a:rPr lang="en-US" b="0" dirty="0">
                          <a:latin typeface="Times New Roman" panose="02020603050405020304" pitchFamily="18" charset="0"/>
                          <a:cs typeface="Times New Roman" panose="02020603050405020304" pitchFamily="18" charset="0"/>
                        </a:rPr>
                        <a:t>33%</a:t>
                      </a:r>
                    </a:p>
                  </a:txBody>
                  <a:tcPr/>
                </a:tc>
                <a:tc>
                  <a:txBody>
                    <a:bodyPr/>
                    <a:lstStyle/>
                    <a:p>
                      <a:pPr algn="ctr"/>
                      <a:r>
                        <a:rPr lang="en-US" b="0" dirty="0">
                          <a:latin typeface="Times New Roman" panose="02020603050405020304" pitchFamily="18" charset="0"/>
                          <a:cs typeface="Times New Roman" panose="02020603050405020304" pitchFamily="18" charset="0"/>
                        </a:rPr>
                        <a:t>363</a:t>
                      </a:r>
                    </a:p>
                  </a:txBody>
                  <a:tcPr/>
                </a:tc>
                <a:tc>
                  <a:txBody>
                    <a:bodyPr/>
                    <a:lstStyle/>
                    <a:p>
                      <a:pPr algn="ctr"/>
                      <a:r>
                        <a:rPr lang="en-US" b="0" dirty="0">
                          <a:latin typeface="Times New Roman" panose="02020603050405020304" pitchFamily="18" charset="0"/>
                          <a:cs typeface="Times New Roman" panose="02020603050405020304" pitchFamily="18" charset="0"/>
                        </a:rPr>
                        <a:t>38</a:t>
                      </a:r>
                    </a:p>
                  </a:txBody>
                  <a:tcPr/>
                </a:tc>
                <a:extLst>
                  <a:ext uri="{0D108BD9-81ED-4DB2-BD59-A6C34878D82A}">
                    <a16:rowId xmlns:a16="http://schemas.microsoft.com/office/drawing/2014/main" val="1335220462"/>
                  </a:ext>
                </a:extLst>
              </a:tr>
            </a:tbl>
          </a:graphicData>
        </a:graphic>
      </p:graphicFrame>
    </p:spTree>
    <p:extLst>
      <p:ext uri="{BB962C8B-B14F-4D97-AF65-F5344CB8AC3E}">
        <p14:creationId xmlns:p14="http://schemas.microsoft.com/office/powerpoint/2010/main" val="35178229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Results for k = 1 shot learning:</a:t>
            </a:r>
          </a:p>
          <a:p>
            <a:endParaRPr lang="en-US" sz="1800" dirty="0"/>
          </a:p>
          <a:p>
            <a:endParaRPr lang="en-US" sz="1800" dirty="0"/>
          </a:p>
          <a:p>
            <a:endParaRPr lang="en-US" sz="1800" dirty="0"/>
          </a:p>
          <a:p>
            <a:endParaRPr lang="en-US" sz="1800" dirty="0"/>
          </a:p>
          <a:p>
            <a:endParaRPr lang="en-US" sz="1800" dirty="0"/>
          </a:p>
          <a:p>
            <a:r>
              <a:rPr lang="en-US" sz="1800" dirty="0"/>
              <a:t>The accuracy dropped here!</a:t>
            </a:r>
          </a:p>
          <a:p>
            <a:r>
              <a:rPr lang="en-US" sz="1800" dirty="0"/>
              <a:t>This is because to model is less sensitive to the example provided in prompt. As we can understand the increase in number of ’47’ labels predicted is steadier, revealing that the model is acting more nuanced about the example provided.</a:t>
            </a:r>
          </a:p>
          <a:p>
            <a:endParaRPr lang="en-US" sz="1800" dirty="0"/>
          </a:p>
          <a:p>
            <a:endParaRPr lang="en-US" sz="1800" dirty="0"/>
          </a:p>
          <a:p>
            <a:endParaRPr lang="en-US" sz="1800" dirty="0"/>
          </a:p>
          <a:p>
            <a:endParaRPr lang="en-US" sz="1800" dirty="0"/>
          </a:p>
          <a:p>
            <a:endParaRPr lang="en-US" sz="1800" dirty="0"/>
          </a:p>
          <a:p>
            <a:pPr marL="0" indent="0">
              <a:buNone/>
            </a:pPr>
            <a:endParaRPr lang="en-US" sz="1800" dirty="0"/>
          </a:p>
        </p:txBody>
      </p:sp>
      <p:graphicFrame>
        <p:nvGraphicFramePr>
          <p:cNvPr id="4" name="Table 3">
            <a:extLst>
              <a:ext uri="{FF2B5EF4-FFF2-40B4-BE49-F238E27FC236}">
                <a16:creationId xmlns:a16="http://schemas.microsoft.com/office/drawing/2014/main" id="{E057B9CF-2B70-271B-DE42-F092AD9E0CC4}"/>
              </a:ext>
            </a:extLst>
          </p:cNvPr>
          <p:cNvGraphicFramePr>
            <a:graphicFrameLocks noGrp="1"/>
          </p:cNvGraphicFramePr>
          <p:nvPr>
            <p:extLst>
              <p:ext uri="{D42A27DB-BD31-4B8C-83A1-F6EECF244321}">
                <p14:modId xmlns:p14="http://schemas.microsoft.com/office/powerpoint/2010/main" val="526264729"/>
              </p:ext>
            </p:extLst>
          </p:nvPr>
        </p:nvGraphicFramePr>
        <p:xfrm>
          <a:off x="2031999" y="2631593"/>
          <a:ext cx="8128001" cy="741680"/>
        </p:xfrm>
        <a:graphic>
          <a:graphicData uri="http://schemas.openxmlformats.org/drawingml/2006/table">
            <a:tbl>
              <a:tblPr firstRow="1" bandRow="1">
                <a:tableStyleId>{D7AC3CCA-C797-4891-BE02-D94E43425B78}</a:tableStyleId>
              </a:tblPr>
              <a:tblGrid>
                <a:gridCol w="1161143">
                  <a:extLst>
                    <a:ext uri="{9D8B030D-6E8A-4147-A177-3AD203B41FA5}">
                      <a16:colId xmlns:a16="http://schemas.microsoft.com/office/drawing/2014/main" val="252588881"/>
                    </a:ext>
                  </a:extLst>
                </a:gridCol>
                <a:gridCol w="1161143">
                  <a:extLst>
                    <a:ext uri="{9D8B030D-6E8A-4147-A177-3AD203B41FA5}">
                      <a16:colId xmlns:a16="http://schemas.microsoft.com/office/drawing/2014/main" val="1729950084"/>
                    </a:ext>
                  </a:extLst>
                </a:gridCol>
                <a:gridCol w="1161143">
                  <a:extLst>
                    <a:ext uri="{9D8B030D-6E8A-4147-A177-3AD203B41FA5}">
                      <a16:colId xmlns:a16="http://schemas.microsoft.com/office/drawing/2014/main" val="483548369"/>
                    </a:ext>
                  </a:extLst>
                </a:gridCol>
                <a:gridCol w="1161143">
                  <a:extLst>
                    <a:ext uri="{9D8B030D-6E8A-4147-A177-3AD203B41FA5}">
                      <a16:colId xmlns:a16="http://schemas.microsoft.com/office/drawing/2014/main" val="617316006"/>
                    </a:ext>
                  </a:extLst>
                </a:gridCol>
                <a:gridCol w="1161143">
                  <a:extLst>
                    <a:ext uri="{9D8B030D-6E8A-4147-A177-3AD203B41FA5}">
                      <a16:colId xmlns:a16="http://schemas.microsoft.com/office/drawing/2014/main" val="3890891965"/>
                    </a:ext>
                  </a:extLst>
                </a:gridCol>
                <a:gridCol w="1161143">
                  <a:extLst>
                    <a:ext uri="{9D8B030D-6E8A-4147-A177-3AD203B41FA5}">
                      <a16:colId xmlns:a16="http://schemas.microsoft.com/office/drawing/2014/main" val="464773494"/>
                    </a:ext>
                  </a:extLst>
                </a:gridCol>
                <a:gridCol w="1161143">
                  <a:extLst>
                    <a:ext uri="{9D8B030D-6E8A-4147-A177-3AD203B41FA5}">
                      <a16:colId xmlns:a16="http://schemas.microsoft.com/office/drawing/2014/main" val="1231228651"/>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Title Only</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’58’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’47’</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k = 1</a:t>
                      </a:r>
                    </a:p>
                  </a:txBody>
                  <a:tcPr/>
                </a:tc>
                <a:tc>
                  <a:txBody>
                    <a:bodyPr/>
                    <a:lstStyle/>
                    <a:p>
                      <a:pPr algn="ctr"/>
                      <a:r>
                        <a:rPr lang="en-US" b="0" dirty="0">
                          <a:latin typeface="Times New Roman" panose="02020603050405020304" pitchFamily="18" charset="0"/>
                          <a:cs typeface="Times New Roman" panose="02020603050405020304" pitchFamily="18" charset="0"/>
                        </a:rPr>
                        <a:t>41%</a:t>
                      </a:r>
                    </a:p>
                  </a:txBody>
                  <a:tcPr/>
                </a:tc>
                <a:tc>
                  <a:txBody>
                    <a:bodyPr/>
                    <a:lstStyle/>
                    <a:p>
                      <a:pPr algn="ctr"/>
                      <a:r>
                        <a:rPr lang="en-US" b="0" dirty="0">
                          <a:latin typeface="Times New Roman" panose="02020603050405020304" pitchFamily="18" charset="0"/>
                          <a:cs typeface="Times New Roman" panose="02020603050405020304" pitchFamily="18" charset="0"/>
                        </a:rPr>
                        <a:t>23%</a:t>
                      </a:r>
                    </a:p>
                  </a:txBody>
                  <a:tcPr/>
                </a:tc>
                <a:tc>
                  <a:txBody>
                    <a:bodyPr/>
                    <a:lstStyle/>
                    <a:p>
                      <a:pPr algn="ctr"/>
                      <a:r>
                        <a:rPr lang="en-US" b="0" dirty="0">
                          <a:latin typeface="Times New Roman" panose="02020603050405020304" pitchFamily="18" charset="0"/>
                          <a:cs typeface="Times New Roman" panose="02020603050405020304" pitchFamily="18" charset="0"/>
                        </a:rPr>
                        <a:t>86%</a:t>
                      </a:r>
                    </a:p>
                  </a:txBody>
                  <a:tcPr/>
                </a:tc>
                <a:tc>
                  <a:txBody>
                    <a:bodyPr/>
                    <a:lstStyle/>
                    <a:p>
                      <a:pPr algn="ctr"/>
                      <a:r>
                        <a:rPr lang="en-US" b="0" dirty="0">
                          <a:latin typeface="Times New Roman" panose="02020603050405020304" pitchFamily="18" charset="0"/>
                          <a:cs typeface="Times New Roman" panose="02020603050405020304" pitchFamily="18" charset="0"/>
                        </a:rPr>
                        <a:t>36%</a:t>
                      </a:r>
                    </a:p>
                  </a:txBody>
                  <a:tcPr/>
                </a:tc>
                <a:tc>
                  <a:txBody>
                    <a:bodyPr/>
                    <a:lstStyle/>
                    <a:p>
                      <a:pPr algn="ctr"/>
                      <a:r>
                        <a:rPr lang="en-US" b="0" dirty="0">
                          <a:latin typeface="Times New Roman" panose="02020603050405020304" pitchFamily="18" charset="0"/>
                          <a:cs typeface="Times New Roman" panose="02020603050405020304" pitchFamily="18" charset="0"/>
                        </a:rPr>
                        <a:t>293</a:t>
                      </a:r>
                    </a:p>
                  </a:txBody>
                  <a:tcPr/>
                </a:tc>
                <a:tc>
                  <a:txBody>
                    <a:bodyPr/>
                    <a:lstStyle/>
                    <a:p>
                      <a:pPr algn="ctr"/>
                      <a:r>
                        <a:rPr lang="en-US" b="0" dirty="0">
                          <a:latin typeface="Times New Roman" panose="02020603050405020304" pitchFamily="18" charset="0"/>
                          <a:cs typeface="Times New Roman" panose="02020603050405020304" pitchFamily="18" charset="0"/>
                        </a:rPr>
                        <a:t>108</a:t>
                      </a:r>
                    </a:p>
                  </a:txBody>
                  <a:tcPr/>
                </a:tc>
                <a:extLst>
                  <a:ext uri="{0D108BD9-81ED-4DB2-BD59-A6C34878D82A}">
                    <a16:rowId xmlns:a16="http://schemas.microsoft.com/office/drawing/2014/main" val="1335220462"/>
                  </a:ext>
                </a:extLst>
              </a:tr>
            </a:tbl>
          </a:graphicData>
        </a:graphic>
      </p:graphicFrame>
    </p:spTree>
    <p:extLst>
      <p:ext uri="{BB962C8B-B14F-4D97-AF65-F5344CB8AC3E}">
        <p14:creationId xmlns:p14="http://schemas.microsoft.com/office/powerpoint/2010/main" val="11542927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Results for k = 5 shot learning:</a:t>
            </a:r>
          </a:p>
          <a:p>
            <a:endParaRPr lang="en-US" sz="1800" dirty="0"/>
          </a:p>
          <a:p>
            <a:endParaRPr lang="en-US" sz="1800" dirty="0"/>
          </a:p>
          <a:p>
            <a:endParaRPr lang="en-US" sz="1800" dirty="0"/>
          </a:p>
          <a:p>
            <a:endParaRPr lang="en-US" sz="1800" dirty="0"/>
          </a:p>
          <a:p>
            <a:endParaRPr lang="en-US" sz="1800" dirty="0"/>
          </a:p>
          <a:p>
            <a:r>
              <a:rPr lang="en-US" sz="1800" dirty="0"/>
              <a:t>Here we saw a small increase to the number of ‘47’ labels predicted.</a:t>
            </a:r>
          </a:p>
          <a:p>
            <a:r>
              <a:rPr lang="en-US" sz="1800" dirty="0"/>
              <a:t>This means the model shows more resistance to the examples because of the change in prompt.</a:t>
            </a:r>
          </a:p>
          <a:p>
            <a:endParaRPr lang="en-US" sz="1800" dirty="0"/>
          </a:p>
          <a:p>
            <a:endParaRPr lang="en-US" sz="1800" dirty="0"/>
          </a:p>
          <a:p>
            <a:endParaRPr lang="en-US" sz="1800" dirty="0"/>
          </a:p>
          <a:p>
            <a:endParaRPr lang="en-US" sz="1800" dirty="0"/>
          </a:p>
          <a:p>
            <a:endParaRPr lang="en-US" sz="1800" dirty="0"/>
          </a:p>
          <a:p>
            <a:pPr marL="0" indent="0">
              <a:buNone/>
            </a:pPr>
            <a:endParaRPr lang="en-US" sz="1800" dirty="0"/>
          </a:p>
        </p:txBody>
      </p:sp>
      <p:graphicFrame>
        <p:nvGraphicFramePr>
          <p:cNvPr id="4" name="Table 3">
            <a:extLst>
              <a:ext uri="{FF2B5EF4-FFF2-40B4-BE49-F238E27FC236}">
                <a16:creationId xmlns:a16="http://schemas.microsoft.com/office/drawing/2014/main" id="{E057B9CF-2B70-271B-DE42-F092AD9E0CC4}"/>
              </a:ext>
            </a:extLst>
          </p:cNvPr>
          <p:cNvGraphicFramePr>
            <a:graphicFrameLocks noGrp="1"/>
          </p:cNvGraphicFramePr>
          <p:nvPr>
            <p:extLst>
              <p:ext uri="{D42A27DB-BD31-4B8C-83A1-F6EECF244321}">
                <p14:modId xmlns:p14="http://schemas.microsoft.com/office/powerpoint/2010/main" val="2564682319"/>
              </p:ext>
            </p:extLst>
          </p:nvPr>
        </p:nvGraphicFramePr>
        <p:xfrm>
          <a:off x="2031999" y="2631593"/>
          <a:ext cx="8128001" cy="741680"/>
        </p:xfrm>
        <a:graphic>
          <a:graphicData uri="http://schemas.openxmlformats.org/drawingml/2006/table">
            <a:tbl>
              <a:tblPr firstRow="1" bandRow="1">
                <a:tableStyleId>{D7AC3CCA-C797-4891-BE02-D94E43425B78}</a:tableStyleId>
              </a:tblPr>
              <a:tblGrid>
                <a:gridCol w="1161143">
                  <a:extLst>
                    <a:ext uri="{9D8B030D-6E8A-4147-A177-3AD203B41FA5}">
                      <a16:colId xmlns:a16="http://schemas.microsoft.com/office/drawing/2014/main" val="252588881"/>
                    </a:ext>
                  </a:extLst>
                </a:gridCol>
                <a:gridCol w="1161143">
                  <a:extLst>
                    <a:ext uri="{9D8B030D-6E8A-4147-A177-3AD203B41FA5}">
                      <a16:colId xmlns:a16="http://schemas.microsoft.com/office/drawing/2014/main" val="1729950084"/>
                    </a:ext>
                  </a:extLst>
                </a:gridCol>
                <a:gridCol w="1161143">
                  <a:extLst>
                    <a:ext uri="{9D8B030D-6E8A-4147-A177-3AD203B41FA5}">
                      <a16:colId xmlns:a16="http://schemas.microsoft.com/office/drawing/2014/main" val="483548369"/>
                    </a:ext>
                  </a:extLst>
                </a:gridCol>
                <a:gridCol w="1161143">
                  <a:extLst>
                    <a:ext uri="{9D8B030D-6E8A-4147-A177-3AD203B41FA5}">
                      <a16:colId xmlns:a16="http://schemas.microsoft.com/office/drawing/2014/main" val="617316006"/>
                    </a:ext>
                  </a:extLst>
                </a:gridCol>
                <a:gridCol w="1161143">
                  <a:extLst>
                    <a:ext uri="{9D8B030D-6E8A-4147-A177-3AD203B41FA5}">
                      <a16:colId xmlns:a16="http://schemas.microsoft.com/office/drawing/2014/main" val="3890891965"/>
                    </a:ext>
                  </a:extLst>
                </a:gridCol>
                <a:gridCol w="1161143">
                  <a:extLst>
                    <a:ext uri="{9D8B030D-6E8A-4147-A177-3AD203B41FA5}">
                      <a16:colId xmlns:a16="http://schemas.microsoft.com/office/drawing/2014/main" val="464773494"/>
                    </a:ext>
                  </a:extLst>
                </a:gridCol>
                <a:gridCol w="1161143">
                  <a:extLst>
                    <a:ext uri="{9D8B030D-6E8A-4147-A177-3AD203B41FA5}">
                      <a16:colId xmlns:a16="http://schemas.microsoft.com/office/drawing/2014/main" val="1231228651"/>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Title Only</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’58’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’47’</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k = 5</a:t>
                      </a:r>
                    </a:p>
                  </a:txBody>
                  <a:tcPr/>
                </a:tc>
                <a:tc>
                  <a:txBody>
                    <a:bodyPr/>
                    <a:lstStyle/>
                    <a:p>
                      <a:pPr algn="ctr"/>
                      <a:r>
                        <a:rPr lang="en-US" b="0" dirty="0">
                          <a:latin typeface="Times New Roman" panose="02020603050405020304" pitchFamily="18" charset="0"/>
                          <a:cs typeface="Times New Roman" panose="02020603050405020304" pitchFamily="18" charset="0"/>
                        </a:rPr>
                        <a:t>46%</a:t>
                      </a:r>
                    </a:p>
                  </a:txBody>
                  <a:tcPr/>
                </a:tc>
                <a:tc>
                  <a:txBody>
                    <a:bodyPr/>
                    <a:lstStyle/>
                    <a:p>
                      <a:pPr algn="ctr"/>
                      <a:r>
                        <a:rPr lang="en-US" b="0" dirty="0">
                          <a:latin typeface="Times New Roman" panose="02020603050405020304" pitchFamily="18" charset="0"/>
                          <a:cs typeface="Times New Roman" panose="02020603050405020304" pitchFamily="18" charset="0"/>
                        </a:rPr>
                        <a:t>22%</a:t>
                      </a:r>
                    </a:p>
                  </a:txBody>
                  <a:tcPr/>
                </a:tc>
                <a:tc>
                  <a:txBody>
                    <a:bodyPr/>
                    <a:lstStyle/>
                    <a:p>
                      <a:pPr algn="ctr"/>
                      <a:r>
                        <a:rPr lang="en-US" b="0" dirty="0">
                          <a:latin typeface="Times New Roman" panose="02020603050405020304" pitchFamily="18" charset="0"/>
                          <a:cs typeface="Times New Roman" panose="02020603050405020304" pitchFamily="18" charset="0"/>
                        </a:rPr>
                        <a:t>71%</a:t>
                      </a:r>
                    </a:p>
                  </a:txBody>
                  <a:tcPr/>
                </a:tc>
                <a:tc>
                  <a:txBody>
                    <a:bodyPr/>
                    <a:lstStyle/>
                    <a:p>
                      <a:pPr algn="ctr"/>
                      <a:r>
                        <a:rPr lang="en-US" b="0" dirty="0">
                          <a:latin typeface="Times New Roman" panose="02020603050405020304" pitchFamily="18" charset="0"/>
                          <a:cs typeface="Times New Roman" panose="02020603050405020304" pitchFamily="18" charset="0"/>
                        </a:rPr>
                        <a:t>34%</a:t>
                      </a:r>
                    </a:p>
                  </a:txBody>
                  <a:tcPr/>
                </a:tc>
                <a:tc>
                  <a:txBody>
                    <a:bodyPr/>
                    <a:lstStyle/>
                    <a:p>
                      <a:pPr algn="ctr"/>
                      <a:r>
                        <a:rPr lang="en-US" b="0" dirty="0">
                          <a:latin typeface="Times New Roman" panose="02020603050405020304" pitchFamily="18" charset="0"/>
                          <a:cs typeface="Times New Roman" panose="02020603050405020304" pitchFamily="18" charset="0"/>
                        </a:rPr>
                        <a:t>249</a:t>
                      </a:r>
                    </a:p>
                  </a:txBody>
                  <a:tcPr/>
                </a:tc>
                <a:tc>
                  <a:txBody>
                    <a:bodyPr/>
                    <a:lstStyle/>
                    <a:p>
                      <a:pPr algn="ctr"/>
                      <a:r>
                        <a:rPr lang="en-US" b="0" dirty="0">
                          <a:latin typeface="Times New Roman" panose="02020603050405020304" pitchFamily="18" charset="0"/>
                          <a:cs typeface="Times New Roman" panose="02020603050405020304" pitchFamily="18" charset="0"/>
                        </a:rPr>
                        <a:t>152</a:t>
                      </a:r>
                    </a:p>
                  </a:txBody>
                  <a:tcPr/>
                </a:tc>
                <a:extLst>
                  <a:ext uri="{0D108BD9-81ED-4DB2-BD59-A6C34878D82A}">
                    <a16:rowId xmlns:a16="http://schemas.microsoft.com/office/drawing/2014/main" val="1335220462"/>
                  </a:ext>
                </a:extLst>
              </a:tr>
            </a:tbl>
          </a:graphicData>
        </a:graphic>
      </p:graphicFrame>
    </p:spTree>
    <p:extLst>
      <p:ext uri="{BB962C8B-B14F-4D97-AF65-F5344CB8AC3E}">
        <p14:creationId xmlns:p14="http://schemas.microsoft.com/office/powerpoint/2010/main" val="35211161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i="1" dirty="0"/>
              <a:t>First step:</a:t>
            </a:r>
          </a:p>
          <a:p>
            <a:pPr lvl="1"/>
            <a:r>
              <a:rPr lang="en-US" sz="1400" dirty="0"/>
              <a:t>Change the labels ‘1’s to ’58’s.</a:t>
            </a:r>
          </a:p>
          <a:p>
            <a:pPr lvl="1"/>
            <a:r>
              <a:rPr lang="en-US" sz="1400" dirty="0"/>
              <a:t>Change the labels’0’s to ‘47’s.</a:t>
            </a:r>
            <a:endParaRPr lang="en-US" sz="1000" dirty="0"/>
          </a:p>
          <a:p>
            <a:r>
              <a:rPr lang="en-US" sz="1800" dirty="0"/>
              <a:t>We tried to use labels that the model hasn’t seen.</a:t>
            </a:r>
          </a:p>
          <a:p>
            <a:r>
              <a:rPr lang="en-US" sz="1800" dirty="0"/>
              <a:t>So, it doesn’t use its’ predefined knowledge to tag news with ‘important’ or ‘not important’ tags.</a:t>
            </a:r>
          </a:p>
        </p:txBody>
      </p:sp>
    </p:spTree>
    <p:extLst>
      <p:ext uri="{BB962C8B-B14F-4D97-AF65-F5344CB8AC3E}">
        <p14:creationId xmlns:p14="http://schemas.microsoft.com/office/powerpoint/2010/main" val="20644120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Results for k = 20 shot learning:</a:t>
            </a:r>
          </a:p>
          <a:p>
            <a:endParaRPr lang="en-US" sz="1800" dirty="0"/>
          </a:p>
          <a:p>
            <a:endParaRPr lang="en-US" sz="1800" dirty="0"/>
          </a:p>
          <a:p>
            <a:endParaRPr lang="en-US" sz="1800" dirty="0"/>
          </a:p>
          <a:p>
            <a:endParaRPr lang="en-US" sz="1800" dirty="0"/>
          </a:p>
          <a:p>
            <a:endParaRPr lang="en-US" sz="1800" dirty="0"/>
          </a:p>
          <a:p>
            <a:r>
              <a:rPr lang="en-US" sz="1800" dirty="0"/>
              <a:t>Highest accuracy and f1-score achieved so far!</a:t>
            </a:r>
          </a:p>
          <a:p>
            <a:endParaRPr lang="en-US" sz="1800" dirty="0"/>
          </a:p>
          <a:p>
            <a:endParaRPr lang="en-US" sz="1800" dirty="0"/>
          </a:p>
          <a:p>
            <a:endParaRPr lang="en-US" sz="1800" dirty="0"/>
          </a:p>
          <a:p>
            <a:endParaRPr lang="en-US" sz="1800" dirty="0"/>
          </a:p>
          <a:p>
            <a:endParaRPr lang="en-US" sz="1800" dirty="0"/>
          </a:p>
          <a:p>
            <a:pPr marL="0" indent="0">
              <a:buNone/>
            </a:pPr>
            <a:endParaRPr lang="en-US" sz="1800" dirty="0"/>
          </a:p>
        </p:txBody>
      </p:sp>
      <p:graphicFrame>
        <p:nvGraphicFramePr>
          <p:cNvPr id="4" name="Table 3">
            <a:extLst>
              <a:ext uri="{FF2B5EF4-FFF2-40B4-BE49-F238E27FC236}">
                <a16:creationId xmlns:a16="http://schemas.microsoft.com/office/drawing/2014/main" id="{E057B9CF-2B70-271B-DE42-F092AD9E0CC4}"/>
              </a:ext>
            </a:extLst>
          </p:cNvPr>
          <p:cNvGraphicFramePr>
            <a:graphicFrameLocks noGrp="1"/>
          </p:cNvGraphicFramePr>
          <p:nvPr>
            <p:extLst>
              <p:ext uri="{D42A27DB-BD31-4B8C-83A1-F6EECF244321}">
                <p14:modId xmlns:p14="http://schemas.microsoft.com/office/powerpoint/2010/main" val="4125332351"/>
              </p:ext>
            </p:extLst>
          </p:nvPr>
        </p:nvGraphicFramePr>
        <p:xfrm>
          <a:off x="2031999" y="2631593"/>
          <a:ext cx="8128001" cy="741680"/>
        </p:xfrm>
        <a:graphic>
          <a:graphicData uri="http://schemas.openxmlformats.org/drawingml/2006/table">
            <a:tbl>
              <a:tblPr firstRow="1" bandRow="1">
                <a:tableStyleId>{D7AC3CCA-C797-4891-BE02-D94E43425B78}</a:tableStyleId>
              </a:tblPr>
              <a:tblGrid>
                <a:gridCol w="1161143">
                  <a:extLst>
                    <a:ext uri="{9D8B030D-6E8A-4147-A177-3AD203B41FA5}">
                      <a16:colId xmlns:a16="http://schemas.microsoft.com/office/drawing/2014/main" val="252588881"/>
                    </a:ext>
                  </a:extLst>
                </a:gridCol>
                <a:gridCol w="1161143">
                  <a:extLst>
                    <a:ext uri="{9D8B030D-6E8A-4147-A177-3AD203B41FA5}">
                      <a16:colId xmlns:a16="http://schemas.microsoft.com/office/drawing/2014/main" val="1729950084"/>
                    </a:ext>
                  </a:extLst>
                </a:gridCol>
                <a:gridCol w="1161143">
                  <a:extLst>
                    <a:ext uri="{9D8B030D-6E8A-4147-A177-3AD203B41FA5}">
                      <a16:colId xmlns:a16="http://schemas.microsoft.com/office/drawing/2014/main" val="483548369"/>
                    </a:ext>
                  </a:extLst>
                </a:gridCol>
                <a:gridCol w="1161143">
                  <a:extLst>
                    <a:ext uri="{9D8B030D-6E8A-4147-A177-3AD203B41FA5}">
                      <a16:colId xmlns:a16="http://schemas.microsoft.com/office/drawing/2014/main" val="617316006"/>
                    </a:ext>
                  </a:extLst>
                </a:gridCol>
                <a:gridCol w="1161143">
                  <a:extLst>
                    <a:ext uri="{9D8B030D-6E8A-4147-A177-3AD203B41FA5}">
                      <a16:colId xmlns:a16="http://schemas.microsoft.com/office/drawing/2014/main" val="3890891965"/>
                    </a:ext>
                  </a:extLst>
                </a:gridCol>
                <a:gridCol w="1161143">
                  <a:extLst>
                    <a:ext uri="{9D8B030D-6E8A-4147-A177-3AD203B41FA5}">
                      <a16:colId xmlns:a16="http://schemas.microsoft.com/office/drawing/2014/main" val="464773494"/>
                    </a:ext>
                  </a:extLst>
                </a:gridCol>
                <a:gridCol w="1161143">
                  <a:extLst>
                    <a:ext uri="{9D8B030D-6E8A-4147-A177-3AD203B41FA5}">
                      <a16:colId xmlns:a16="http://schemas.microsoft.com/office/drawing/2014/main" val="1231228651"/>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Title Only</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’58’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’47’</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k = 20</a:t>
                      </a:r>
                    </a:p>
                  </a:txBody>
                  <a:tcPr/>
                </a:tc>
                <a:tc>
                  <a:txBody>
                    <a:bodyPr/>
                    <a:lstStyle/>
                    <a:p>
                      <a:pPr algn="ctr"/>
                      <a:r>
                        <a:rPr lang="en-US" b="0" dirty="0">
                          <a:latin typeface="Times New Roman" panose="02020603050405020304" pitchFamily="18" charset="0"/>
                          <a:cs typeface="Times New Roman" panose="02020603050405020304" pitchFamily="18" charset="0"/>
                        </a:rPr>
                        <a:t>58%</a:t>
                      </a:r>
                    </a:p>
                  </a:txBody>
                  <a:tcPr/>
                </a:tc>
                <a:tc>
                  <a:txBody>
                    <a:bodyPr/>
                    <a:lstStyle/>
                    <a:p>
                      <a:pPr algn="ctr"/>
                      <a:r>
                        <a:rPr lang="en-US" b="0" dirty="0">
                          <a:latin typeface="Times New Roman" panose="02020603050405020304" pitchFamily="18" charset="0"/>
                          <a:cs typeface="Times New Roman" panose="02020603050405020304" pitchFamily="18" charset="0"/>
                        </a:rPr>
                        <a:t>26%</a:t>
                      </a:r>
                    </a:p>
                  </a:txBody>
                  <a:tcPr/>
                </a:tc>
                <a:tc>
                  <a:txBody>
                    <a:bodyPr/>
                    <a:lstStyle/>
                    <a:p>
                      <a:pPr algn="ctr"/>
                      <a:r>
                        <a:rPr lang="en-US" b="0" dirty="0">
                          <a:latin typeface="Times New Roman" panose="02020603050405020304" pitchFamily="18" charset="0"/>
                          <a:cs typeface="Times New Roman" panose="02020603050405020304" pitchFamily="18" charset="0"/>
                        </a:rPr>
                        <a:t>69%</a:t>
                      </a:r>
                    </a:p>
                  </a:txBody>
                  <a:tcPr/>
                </a:tc>
                <a:tc>
                  <a:txBody>
                    <a:bodyPr/>
                    <a:lstStyle/>
                    <a:p>
                      <a:pPr algn="ctr"/>
                      <a:r>
                        <a:rPr lang="en-US" b="0" dirty="0">
                          <a:latin typeface="Times New Roman" panose="02020603050405020304" pitchFamily="18" charset="0"/>
                          <a:cs typeface="Times New Roman" panose="02020603050405020304" pitchFamily="18" charset="0"/>
                        </a:rPr>
                        <a:t>38%</a:t>
                      </a:r>
                    </a:p>
                  </a:txBody>
                  <a:tcPr/>
                </a:tc>
                <a:tc>
                  <a:txBody>
                    <a:bodyPr/>
                    <a:lstStyle/>
                    <a:p>
                      <a:pPr algn="ctr"/>
                      <a:r>
                        <a:rPr lang="en-US" b="0" dirty="0">
                          <a:latin typeface="Times New Roman" panose="02020603050405020304" pitchFamily="18" charset="0"/>
                          <a:cs typeface="Times New Roman" panose="02020603050405020304" pitchFamily="18" charset="0"/>
                        </a:rPr>
                        <a:t>202</a:t>
                      </a:r>
                    </a:p>
                  </a:txBody>
                  <a:tcPr/>
                </a:tc>
                <a:tc>
                  <a:txBody>
                    <a:bodyPr/>
                    <a:lstStyle/>
                    <a:p>
                      <a:pPr algn="ctr"/>
                      <a:r>
                        <a:rPr lang="en-US" b="0" dirty="0">
                          <a:latin typeface="Times New Roman" panose="02020603050405020304" pitchFamily="18" charset="0"/>
                          <a:cs typeface="Times New Roman" panose="02020603050405020304" pitchFamily="18" charset="0"/>
                        </a:rPr>
                        <a:t>199</a:t>
                      </a:r>
                    </a:p>
                  </a:txBody>
                  <a:tcPr/>
                </a:tc>
                <a:extLst>
                  <a:ext uri="{0D108BD9-81ED-4DB2-BD59-A6C34878D82A}">
                    <a16:rowId xmlns:a16="http://schemas.microsoft.com/office/drawing/2014/main" val="1335220462"/>
                  </a:ext>
                </a:extLst>
              </a:tr>
            </a:tbl>
          </a:graphicData>
        </a:graphic>
      </p:graphicFrame>
    </p:spTree>
    <p:extLst>
      <p:ext uri="{BB962C8B-B14F-4D97-AF65-F5344CB8AC3E}">
        <p14:creationId xmlns:p14="http://schemas.microsoft.com/office/powerpoint/2010/main" val="33275721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Results for k = 50 shot learning:</a:t>
            </a:r>
          </a:p>
          <a:p>
            <a:endParaRPr lang="en-US" sz="1800" dirty="0"/>
          </a:p>
          <a:p>
            <a:endParaRPr lang="en-US" sz="1800" dirty="0"/>
          </a:p>
          <a:p>
            <a:endParaRPr lang="en-US" sz="1800" dirty="0"/>
          </a:p>
          <a:p>
            <a:endParaRPr lang="en-US" sz="1800" dirty="0"/>
          </a:p>
          <a:p>
            <a:endParaRPr lang="en-US" sz="1800" dirty="0"/>
          </a:p>
          <a:p>
            <a:r>
              <a:rPr lang="en-US" sz="1800" dirty="0"/>
              <a:t>With many examples provided eventually the model predicted more ’47’ labels than ’58’ ones.</a:t>
            </a:r>
          </a:p>
          <a:p>
            <a:endParaRPr lang="en-US" sz="1800" dirty="0"/>
          </a:p>
          <a:p>
            <a:endParaRPr lang="en-US" sz="1800" dirty="0"/>
          </a:p>
          <a:p>
            <a:endParaRPr lang="en-US" sz="1800" dirty="0"/>
          </a:p>
          <a:p>
            <a:endParaRPr lang="en-US" sz="1800" dirty="0"/>
          </a:p>
          <a:p>
            <a:endParaRPr lang="en-US" sz="1800" dirty="0"/>
          </a:p>
          <a:p>
            <a:pPr marL="0" indent="0">
              <a:buNone/>
            </a:pPr>
            <a:endParaRPr lang="en-US" sz="1800" dirty="0"/>
          </a:p>
        </p:txBody>
      </p:sp>
      <p:graphicFrame>
        <p:nvGraphicFramePr>
          <p:cNvPr id="4" name="Table 3">
            <a:extLst>
              <a:ext uri="{FF2B5EF4-FFF2-40B4-BE49-F238E27FC236}">
                <a16:creationId xmlns:a16="http://schemas.microsoft.com/office/drawing/2014/main" id="{E057B9CF-2B70-271B-DE42-F092AD9E0CC4}"/>
              </a:ext>
            </a:extLst>
          </p:cNvPr>
          <p:cNvGraphicFramePr>
            <a:graphicFrameLocks noGrp="1"/>
          </p:cNvGraphicFramePr>
          <p:nvPr>
            <p:extLst>
              <p:ext uri="{D42A27DB-BD31-4B8C-83A1-F6EECF244321}">
                <p14:modId xmlns:p14="http://schemas.microsoft.com/office/powerpoint/2010/main" val="2642570584"/>
              </p:ext>
            </p:extLst>
          </p:nvPr>
        </p:nvGraphicFramePr>
        <p:xfrm>
          <a:off x="2031999" y="2631593"/>
          <a:ext cx="8128001" cy="741680"/>
        </p:xfrm>
        <a:graphic>
          <a:graphicData uri="http://schemas.openxmlformats.org/drawingml/2006/table">
            <a:tbl>
              <a:tblPr firstRow="1" bandRow="1">
                <a:tableStyleId>{D7AC3CCA-C797-4891-BE02-D94E43425B78}</a:tableStyleId>
              </a:tblPr>
              <a:tblGrid>
                <a:gridCol w="1161143">
                  <a:extLst>
                    <a:ext uri="{9D8B030D-6E8A-4147-A177-3AD203B41FA5}">
                      <a16:colId xmlns:a16="http://schemas.microsoft.com/office/drawing/2014/main" val="252588881"/>
                    </a:ext>
                  </a:extLst>
                </a:gridCol>
                <a:gridCol w="1161143">
                  <a:extLst>
                    <a:ext uri="{9D8B030D-6E8A-4147-A177-3AD203B41FA5}">
                      <a16:colId xmlns:a16="http://schemas.microsoft.com/office/drawing/2014/main" val="1729950084"/>
                    </a:ext>
                  </a:extLst>
                </a:gridCol>
                <a:gridCol w="1161143">
                  <a:extLst>
                    <a:ext uri="{9D8B030D-6E8A-4147-A177-3AD203B41FA5}">
                      <a16:colId xmlns:a16="http://schemas.microsoft.com/office/drawing/2014/main" val="483548369"/>
                    </a:ext>
                  </a:extLst>
                </a:gridCol>
                <a:gridCol w="1161143">
                  <a:extLst>
                    <a:ext uri="{9D8B030D-6E8A-4147-A177-3AD203B41FA5}">
                      <a16:colId xmlns:a16="http://schemas.microsoft.com/office/drawing/2014/main" val="617316006"/>
                    </a:ext>
                  </a:extLst>
                </a:gridCol>
                <a:gridCol w="1161143">
                  <a:extLst>
                    <a:ext uri="{9D8B030D-6E8A-4147-A177-3AD203B41FA5}">
                      <a16:colId xmlns:a16="http://schemas.microsoft.com/office/drawing/2014/main" val="3890891965"/>
                    </a:ext>
                  </a:extLst>
                </a:gridCol>
                <a:gridCol w="1161143">
                  <a:extLst>
                    <a:ext uri="{9D8B030D-6E8A-4147-A177-3AD203B41FA5}">
                      <a16:colId xmlns:a16="http://schemas.microsoft.com/office/drawing/2014/main" val="464773494"/>
                    </a:ext>
                  </a:extLst>
                </a:gridCol>
                <a:gridCol w="1161143">
                  <a:extLst>
                    <a:ext uri="{9D8B030D-6E8A-4147-A177-3AD203B41FA5}">
                      <a16:colId xmlns:a16="http://schemas.microsoft.com/office/drawing/2014/main" val="1231228651"/>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Title Only</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’58’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’47’</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k = 50</a:t>
                      </a:r>
                    </a:p>
                  </a:txBody>
                  <a:tcPr/>
                </a:tc>
                <a:tc>
                  <a:txBody>
                    <a:bodyPr/>
                    <a:lstStyle/>
                    <a:p>
                      <a:pPr algn="ctr"/>
                      <a:r>
                        <a:rPr lang="en-US" b="0" dirty="0">
                          <a:latin typeface="Times New Roman" panose="02020603050405020304" pitchFamily="18" charset="0"/>
                          <a:cs typeface="Times New Roman" panose="02020603050405020304" pitchFamily="18" charset="0"/>
                        </a:rPr>
                        <a:t>57%</a:t>
                      </a:r>
                    </a:p>
                  </a:txBody>
                  <a:tcPr/>
                </a:tc>
                <a:tc>
                  <a:txBody>
                    <a:bodyPr/>
                    <a:lstStyle/>
                    <a:p>
                      <a:pPr algn="ctr"/>
                      <a:r>
                        <a:rPr lang="en-US" b="0" dirty="0">
                          <a:latin typeface="Times New Roman" panose="02020603050405020304" pitchFamily="18" charset="0"/>
                          <a:cs typeface="Times New Roman" panose="02020603050405020304" pitchFamily="18" charset="0"/>
                        </a:rPr>
                        <a:t>24%</a:t>
                      </a:r>
                    </a:p>
                  </a:txBody>
                  <a:tcPr/>
                </a:tc>
                <a:tc>
                  <a:txBody>
                    <a:bodyPr/>
                    <a:lstStyle/>
                    <a:p>
                      <a:pPr algn="ctr"/>
                      <a:r>
                        <a:rPr lang="en-US" b="0" dirty="0">
                          <a:latin typeface="Times New Roman" panose="02020603050405020304" pitchFamily="18" charset="0"/>
                          <a:cs typeface="Times New Roman" panose="02020603050405020304" pitchFamily="18" charset="0"/>
                        </a:rPr>
                        <a:t>56%</a:t>
                      </a:r>
                    </a:p>
                  </a:txBody>
                  <a:tcPr/>
                </a:tc>
                <a:tc>
                  <a:txBody>
                    <a:bodyPr/>
                    <a:lstStyle/>
                    <a:p>
                      <a:pPr algn="ctr"/>
                      <a:r>
                        <a:rPr lang="en-US" b="0" dirty="0">
                          <a:latin typeface="Times New Roman" panose="02020603050405020304" pitchFamily="18" charset="0"/>
                          <a:cs typeface="Times New Roman" panose="02020603050405020304" pitchFamily="18" charset="0"/>
                        </a:rPr>
                        <a:t>33%</a:t>
                      </a:r>
                    </a:p>
                  </a:txBody>
                  <a:tcPr/>
                </a:tc>
                <a:tc>
                  <a:txBody>
                    <a:bodyPr/>
                    <a:lstStyle/>
                    <a:p>
                      <a:pPr algn="ctr"/>
                      <a:r>
                        <a:rPr lang="en-US" b="0" dirty="0">
                          <a:latin typeface="Times New Roman" panose="02020603050405020304" pitchFamily="18" charset="0"/>
                          <a:cs typeface="Times New Roman" panose="02020603050405020304" pitchFamily="18" charset="0"/>
                        </a:rPr>
                        <a:t>180</a:t>
                      </a:r>
                    </a:p>
                  </a:txBody>
                  <a:tcPr/>
                </a:tc>
                <a:tc>
                  <a:txBody>
                    <a:bodyPr/>
                    <a:lstStyle/>
                    <a:p>
                      <a:pPr algn="ctr"/>
                      <a:r>
                        <a:rPr lang="en-US" b="0" dirty="0">
                          <a:latin typeface="Times New Roman" panose="02020603050405020304" pitchFamily="18" charset="0"/>
                          <a:cs typeface="Times New Roman" panose="02020603050405020304" pitchFamily="18" charset="0"/>
                        </a:rPr>
                        <a:t>221</a:t>
                      </a:r>
                    </a:p>
                  </a:txBody>
                  <a:tcPr/>
                </a:tc>
                <a:extLst>
                  <a:ext uri="{0D108BD9-81ED-4DB2-BD59-A6C34878D82A}">
                    <a16:rowId xmlns:a16="http://schemas.microsoft.com/office/drawing/2014/main" val="1335220462"/>
                  </a:ext>
                </a:extLst>
              </a:tr>
            </a:tbl>
          </a:graphicData>
        </a:graphic>
      </p:graphicFrame>
    </p:spTree>
    <p:extLst>
      <p:ext uri="{BB962C8B-B14F-4D97-AF65-F5344CB8AC3E}">
        <p14:creationId xmlns:p14="http://schemas.microsoft.com/office/powerpoint/2010/main" val="19948182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The whole results can be seen here:</a:t>
            </a:r>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r>
              <a:rPr lang="en-US" sz="1800" dirty="0"/>
              <a:t>The accuracy and f1-score in k = 20 scenario saw the biggest increase.</a:t>
            </a:r>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pPr marL="0" indent="0">
              <a:buNone/>
            </a:pPr>
            <a:endParaRPr lang="en-US" sz="1800" dirty="0"/>
          </a:p>
          <a:p>
            <a:endParaRPr lang="en-US" sz="1800" dirty="0"/>
          </a:p>
          <a:p>
            <a:endParaRPr lang="en-US" sz="1800" dirty="0"/>
          </a:p>
          <a:p>
            <a:endParaRPr lang="en-US" sz="1800" dirty="0"/>
          </a:p>
          <a:p>
            <a:pPr marL="0" indent="0">
              <a:buNone/>
            </a:pPr>
            <a:endParaRPr lang="en-US" sz="1800" dirty="0"/>
          </a:p>
        </p:txBody>
      </p:sp>
      <p:graphicFrame>
        <p:nvGraphicFramePr>
          <p:cNvPr id="4" name="Table 3">
            <a:extLst>
              <a:ext uri="{FF2B5EF4-FFF2-40B4-BE49-F238E27FC236}">
                <a16:creationId xmlns:a16="http://schemas.microsoft.com/office/drawing/2014/main" id="{E057B9CF-2B70-271B-DE42-F092AD9E0CC4}"/>
              </a:ext>
            </a:extLst>
          </p:cNvPr>
          <p:cNvGraphicFramePr>
            <a:graphicFrameLocks noGrp="1"/>
          </p:cNvGraphicFramePr>
          <p:nvPr>
            <p:extLst>
              <p:ext uri="{D42A27DB-BD31-4B8C-83A1-F6EECF244321}">
                <p14:modId xmlns:p14="http://schemas.microsoft.com/office/powerpoint/2010/main" val="153131147"/>
              </p:ext>
            </p:extLst>
          </p:nvPr>
        </p:nvGraphicFramePr>
        <p:xfrm>
          <a:off x="2031999" y="2631593"/>
          <a:ext cx="8128001" cy="2585720"/>
        </p:xfrm>
        <a:graphic>
          <a:graphicData uri="http://schemas.openxmlformats.org/drawingml/2006/table">
            <a:tbl>
              <a:tblPr firstRow="1">
                <a:tableStyleId>{D7AC3CCA-C797-4891-BE02-D94E43425B78}</a:tableStyleId>
              </a:tblPr>
              <a:tblGrid>
                <a:gridCol w="1161143">
                  <a:extLst>
                    <a:ext uri="{9D8B030D-6E8A-4147-A177-3AD203B41FA5}">
                      <a16:colId xmlns:a16="http://schemas.microsoft.com/office/drawing/2014/main" val="252588881"/>
                    </a:ext>
                  </a:extLst>
                </a:gridCol>
                <a:gridCol w="1161143">
                  <a:extLst>
                    <a:ext uri="{9D8B030D-6E8A-4147-A177-3AD203B41FA5}">
                      <a16:colId xmlns:a16="http://schemas.microsoft.com/office/drawing/2014/main" val="1729950084"/>
                    </a:ext>
                  </a:extLst>
                </a:gridCol>
                <a:gridCol w="1161143">
                  <a:extLst>
                    <a:ext uri="{9D8B030D-6E8A-4147-A177-3AD203B41FA5}">
                      <a16:colId xmlns:a16="http://schemas.microsoft.com/office/drawing/2014/main" val="483548369"/>
                    </a:ext>
                  </a:extLst>
                </a:gridCol>
                <a:gridCol w="1161143">
                  <a:extLst>
                    <a:ext uri="{9D8B030D-6E8A-4147-A177-3AD203B41FA5}">
                      <a16:colId xmlns:a16="http://schemas.microsoft.com/office/drawing/2014/main" val="617316006"/>
                    </a:ext>
                  </a:extLst>
                </a:gridCol>
                <a:gridCol w="1161143">
                  <a:extLst>
                    <a:ext uri="{9D8B030D-6E8A-4147-A177-3AD203B41FA5}">
                      <a16:colId xmlns:a16="http://schemas.microsoft.com/office/drawing/2014/main" val="3890891965"/>
                    </a:ext>
                  </a:extLst>
                </a:gridCol>
                <a:gridCol w="1161143">
                  <a:extLst>
                    <a:ext uri="{9D8B030D-6E8A-4147-A177-3AD203B41FA5}">
                      <a16:colId xmlns:a16="http://schemas.microsoft.com/office/drawing/2014/main" val="464773494"/>
                    </a:ext>
                  </a:extLst>
                </a:gridCol>
                <a:gridCol w="1161143">
                  <a:extLst>
                    <a:ext uri="{9D8B030D-6E8A-4147-A177-3AD203B41FA5}">
                      <a16:colId xmlns:a16="http://schemas.microsoft.com/office/drawing/2014/main" val="1231228651"/>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Title Only</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’58’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’47’</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k = 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95%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33%</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363</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38</a:t>
                      </a:r>
                    </a:p>
                  </a:txBody>
                  <a:tcPr>
                    <a:solidFill>
                      <a:schemeClr val="bg2">
                        <a:lumMod val="90000"/>
                      </a:schemeClr>
                    </a:solidFill>
                  </a:tcPr>
                </a:tc>
                <a:extLst>
                  <a:ext uri="{0D108BD9-81ED-4DB2-BD59-A6C34878D82A}">
                    <a16:rowId xmlns:a16="http://schemas.microsoft.com/office/drawing/2014/main" val="1335220462"/>
                  </a:ext>
                </a:extLst>
              </a:tr>
              <a:tr h="370840">
                <a:tc>
                  <a:txBody>
                    <a:bodyPr/>
                    <a:lstStyle/>
                    <a:p>
                      <a:pPr algn="ctr"/>
                      <a:r>
                        <a:rPr lang="en-US" b="0" dirty="0">
                          <a:latin typeface="Times New Roman" panose="02020603050405020304" pitchFamily="18" charset="0"/>
                          <a:cs typeface="Times New Roman" panose="02020603050405020304" pitchFamily="18" charset="0"/>
                        </a:rPr>
                        <a:t>k = 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23%</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86%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293</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108</a:t>
                      </a:r>
                    </a:p>
                  </a:txBody>
                  <a:tcPr>
                    <a:solidFill>
                      <a:schemeClr val="bg2">
                        <a:lumMod val="90000"/>
                      </a:schemeClr>
                    </a:solidFill>
                  </a:tcPr>
                </a:tc>
                <a:extLst>
                  <a:ext uri="{0D108BD9-81ED-4DB2-BD59-A6C34878D82A}">
                    <a16:rowId xmlns:a16="http://schemas.microsoft.com/office/drawing/2014/main" val="1812256273"/>
                  </a:ext>
                </a:extLst>
              </a:tr>
              <a:tr h="370840">
                <a:tc>
                  <a:txBody>
                    <a:bodyPr/>
                    <a:lstStyle/>
                    <a:p>
                      <a:pPr algn="ctr"/>
                      <a:r>
                        <a:rPr lang="en-US" b="0" dirty="0">
                          <a:latin typeface="Times New Roman" panose="02020603050405020304" pitchFamily="18" charset="0"/>
                          <a:cs typeface="Times New Roman" panose="02020603050405020304" pitchFamily="18" charset="0"/>
                        </a:rPr>
                        <a:t>k = 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249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152</a:t>
                      </a:r>
                    </a:p>
                  </a:txBody>
                  <a:tcPr>
                    <a:solidFill>
                      <a:schemeClr val="bg2">
                        <a:lumMod val="90000"/>
                      </a:schemeClr>
                    </a:solidFill>
                  </a:tcPr>
                </a:tc>
                <a:extLst>
                  <a:ext uri="{0D108BD9-81ED-4DB2-BD59-A6C34878D82A}">
                    <a16:rowId xmlns:a16="http://schemas.microsoft.com/office/drawing/2014/main" val="450599201"/>
                  </a:ext>
                </a:extLst>
              </a:tr>
              <a:tr h="370840">
                <a:tc>
                  <a:txBody>
                    <a:bodyPr/>
                    <a:lstStyle/>
                    <a:p>
                      <a:pPr algn="ctr"/>
                      <a:r>
                        <a:rPr lang="en-US" b="0" dirty="0">
                          <a:latin typeface="Times New Roman" panose="02020603050405020304" pitchFamily="18" charset="0"/>
                          <a:cs typeface="Times New Roman" panose="02020603050405020304" pitchFamily="18" charset="0"/>
                        </a:rPr>
                        <a:t>k = 20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202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199</a:t>
                      </a:r>
                    </a:p>
                  </a:txBody>
                  <a:tcPr>
                    <a:solidFill>
                      <a:schemeClr val="bg2">
                        <a:lumMod val="90000"/>
                      </a:schemeClr>
                    </a:solidFill>
                  </a:tcPr>
                </a:tc>
                <a:extLst>
                  <a:ext uri="{0D108BD9-81ED-4DB2-BD59-A6C34878D82A}">
                    <a16:rowId xmlns:a16="http://schemas.microsoft.com/office/drawing/2014/main" val="257525509"/>
                  </a:ext>
                </a:extLst>
              </a:tr>
              <a:tr h="0">
                <a:tc>
                  <a:txBody>
                    <a:bodyPr/>
                    <a:lstStyle/>
                    <a:p>
                      <a:pPr algn="ctr"/>
                      <a:r>
                        <a:rPr lang="en-US" b="0" dirty="0">
                          <a:latin typeface="Times New Roman" panose="02020603050405020304" pitchFamily="18" charset="0"/>
                          <a:cs typeface="Times New Roman" panose="02020603050405020304" pitchFamily="18" charset="0"/>
                        </a:rPr>
                        <a:t>k = 50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33%</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180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221</a:t>
                      </a:r>
                    </a:p>
                  </a:txBody>
                  <a:tcPr>
                    <a:solidFill>
                      <a:schemeClr val="bg2">
                        <a:lumMod val="90000"/>
                      </a:schemeClr>
                    </a:solidFill>
                  </a:tcPr>
                </a:tc>
                <a:extLst>
                  <a:ext uri="{0D108BD9-81ED-4DB2-BD59-A6C34878D82A}">
                    <a16:rowId xmlns:a16="http://schemas.microsoft.com/office/drawing/2014/main" val="3654193099"/>
                  </a:ext>
                </a:extLst>
              </a:tr>
              <a:tr h="0">
                <a:tc>
                  <a:txBody>
                    <a:bodyPr/>
                    <a:lstStyle/>
                    <a:p>
                      <a:pPr algn="ctr"/>
                      <a:r>
                        <a:rPr lang="en-US" b="0" dirty="0">
                          <a:latin typeface="Times New Roman" panose="02020603050405020304" pitchFamily="18" charset="0"/>
                          <a:cs typeface="Times New Roman" panose="02020603050405020304" pitchFamily="18" charset="0"/>
                        </a:rPr>
                        <a:t>Tr Labels</a:t>
                      </a: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323</a:t>
                      </a:r>
                    </a:p>
                  </a:txBody>
                  <a:tcPr>
                    <a:solidFill>
                      <a:schemeClr val="bg2">
                        <a:lumMod val="90000"/>
                      </a:schemeClr>
                    </a:solidFill>
                  </a:tcPr>
                </a:tc>
                <a:extLst>
                  <a:ext uri="{0D108BD9-81ED-4DB2-BD59-A6C34878D82A}">
                    <a16:rowId xmlns:a16="http://schemas.microsoft.com/office/drawing/2014/main" val="2216362569"/>
                  </a:ext>
                </a:extLst>
              </a:tr>
            </a:tbl>
          </a:graphicData>
        </a:graphic>
      </p:graphicFrame>
    </p:spTree>
    <p:extLst>
      <p:ext uri="{BB962C8B-B14F-4D97-AF65-F5344CB8AC3E}">
        <p14:creationId xmlns:p14="http://schemas.microsoft.com/office/powerpoint/2010/main" val="335739589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graphicFrame>
        <p:nvGraphicFramePr>
          <p:cNvPr id="9" name="Chart 8">
            <a:extLst>
              <a:ext uri="{FF2B5EF4-FFF2-40B4-BE49-F238E27FC236}">
                <a16:creationId xmlns:a16="http://schemas.microsoft.com/office/drawing/2014/main" id="{F697932A-5F67-F134-D770-F61FC221AFDC}"/>
              </a:ext>
            </a:extLst>
          </p:cNvPr>
          <p:cNvGraphicFramePr/>
          <p:nvPr>
            <p:extLst>
              <p:ext uri="{D42A27DB-BD31-4B8C-83A1-F6EECF244321}">
                <p14:modId xmlns:p14="http://schemas.microsoft.com/office/powerpoint/2010/main" val="1642023566"/>
              </p:ext>
            </p:extLst>
          </p:nvPr>
        </p:nvGraphicFramePr>
        <p:xfrm>
          <a:off x="2586216" y="1478165"/>
          <a:ext cx="7019567" cy="517018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528465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results</a:t>
            </a:r>
          </a:p>
        </p:txBody>
      </p:sp>
      <p:graphicFrame>
        <p:nvGraphicFramePr>
          <p:cNvPr id="9" name="Chart 8">
            <a:extLst>
              <a:ext uri="{FF2B5EF4-FFF2-40B4-BE49-F238E27FC236}">
                <a16:creationId xmlns:a16="http://schemas.microsoft.com/office/drawing/2014/main" id="{F697932A-5F67-F134-D770-F61FC221AFDC}"/>
              </a:ext>
            </a:extLst>
          </p:cNvPr>
          <p:cNvGraphicFramePr/>
          <p:nvPr>
            <p:extLst>
              <p:ext uri="{D42A27DB-BD31-4B8C-83A1-F6EECF244321}">
                <p14:modId xmlns:p14="http://schemas.microsoft.com/office/powerpoint/2010/main" val="2608959792"/>
              </p:ext>
            </p:extLst>
          </p:nvPr>
        </p:nvGraphicFramePr>
        <p:xfrm>
          <a:off x="2586216" y="1478165"/>
          <a:ext cx="7019567" cy="517018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284753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The results illustrate that even a small change in prompt can have dramatic alter the results and be observed in </a:t>
            </a:r>
            <a:r>
              <a:rPr lang="en-US" sz="1800"/>
              <a:t>symbol tuning.</a:t>
            </a:r>
            <a:endParaRPr lang="en-US" sz="1400" dirty="0"/>
          </a:p>
        </p:txBody>
      </p:sp>
    </p:spTree>
    <p:extLst>
      <p:ext uri="{BB962C8B-B14F-4D97-AF65-F5344CB8AC3E}">
        <p14:creationId xmlns:p14="http://schemas.microsoft.com/office/powerpoint/2010/main" val="34620595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Gemma-7b-it</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Now we tested Gemma-7b-it model with the version 2 prompt and the results is illustrated in the following slides.</a:t>
            </a:r>
          </a:p>
          <a:p>
            <a:r>
              <a:rPr lang="en-US" sz="1800" dirty="0"/>
              <a:t>One thing to note is that this model  doesn’t response to our prompt with just one label of ‘47’ or ’58’, instead it responded with a sentence to explain why it is detecting what label.</a:t>
            </a:r>
            <a:endParaRPr lang="en-US" sz="1400" dirty="0"/>
          </a:p>
          <a:p>
            <a:pPr lvl="1"/>
            <a:r>
              <a:rPr lang="en-US" sz="1400" dirty="0"/>
              <a:t>For this reason, we just extract the first number from response and save it as the final result.</a:t>
            </a:r>
          </a:p>
        </p:txBody>
      </p:sp>
    </p:spTree>
    <p:extLst>
      <p:ext uri="{BB962C8B-B14F-4D97-AF65-F5344CB8AC3E}">
        <p14:creationId xmlns:p14="http://schemas.microsoft.com/office/powerpoint/2010/main" val="34705368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Gemma-7b-it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The whole results can be seen here:</a:t>
            </a:r>
          </a:p>
          <a:p>
            <a:pPr lvl="1"/>
            <a:r>
              <a:rPr lang="en-US" sz="1400" dirty="0"/>
              <a:t>This is the result for first 401 samples of test dataset.</a:t>
            </a:r>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r>
              <a:rPr lang="en-US" sz="1800" dirty="0"/>
              <a:t>We can interpret a loss in accuracy compared to Aya model.</a:t>
            </a:r>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pPr marL="0" indent="0">
              <a:buNone/>
            </a:pPr>
            <a:endParaRPr lang="en-US" sz="1800" dirty="0"/>
          </a:p>
          <a:p>
            <a:endParaRPr lang="en-US" sz="1800" dirty="0"/>
          </a:p>
          <a:p>
            <a:endParaRPr lang="en-US" sz="1800" dirty="0"/>
          </a:p>
          <a:p>
            <a:endParaRPr lang="en-US" sz="1800" dirty="0"/>
          </a:p>
          <a:p>
            <a:pPr marL="0" indent="0">
              <a:buNone/>
            </a:pPr>
            <a:endParaRPr lang="en-US" sz="1800" dirty="0"/>
          </a:p>
        </p:txBody>
      </p:sp>
      <p:graphicFrame>
        <p:nvGraphicFramePr>
          <p:cNvPr id="4" name="Table 3">
            <a:extLst>
              <a:ext uri="{FF2B5EF4-FFF2-40B4-BE49-F238E27FC236}">
                <a16:creationId xmlns:a16="http://schemas.microsoft.com/office/drawing/2014/main" id="{E057B9CF-2B70-271B-DE42-F092AD9E0CC4}"/>
              </a:ext>
            </a:extLst>
          </p:cNvPr>
          <p:cNvGraphicFramePr>
            <a:graphicFrameLocks noGrp="1"/>
          </p:cNvGraphicFramePr>
          <p:nvPr>
            <p:extLst>
              <p:ext uri="{D42A27DB-BD31-4B8C-83A1-F6EECF244321}">
                <p14:modId xmlns:p14="http://schemas.microsoft.com/office/powerpoint/2010/main" val="1265261143"/>
              </p:ext>
            </p:extLst>
          </p:nvPr>
        </p:nvGraphicFramePr>
        <p:xfrm>
          <a:off x="2031999" y="2631593"/>
          <a:ext cx="8128001" cy="2585720"/>
        </p:xfrm>
        <a:graphic>
          <a:graphicData uri="http://schemas.openxmlformats.org/drawingml/2006/table">
            <a:tbl>
              <a:tblPr firstRow="1">
                <a:tableStyleId>{D7AC3CCA-C797-4891-BE02-D94E43425B78}</a:tableStyleId>
              </a:tblPr>
              <a:tblGrid>
                <a:gridCol w="1161143">
                  <a:extLst>
                    <a:ext uri="{9D8B030D-6E8A-4147-A177-3AD203B41FA5}">
                      <a16:colId xmlns:a16="http://schemas.microsoft.com/office/drawing/2014/main" val="252588881"/>
                    </a:ext>
                  </a:extLst>
                </a:gridCol>
                <a:gridCol w="1161143">
                  <a:extLst>
                    <a:ext uri="{9D8B030D-6E8A-4147-A177-3AD203B41FA5}">
                      <a16:colId xmlns:a16="http://schemas.microsoft.com/office/drawing/2014/main" val="1729950084"/>
                    </a:ext>
                  </a:extLst>
                </a:gridCol>
                <a:gridCol w="1161143">
                  <a:extLst>
                    <a:ext uri="{9D8B030D-6E8A-4147-A177-3AD203B41FA5}">
                      <a16:colId xmlns:a16="http://schemas.microsoft.com/office/drawing/2014/main" val="483548369"/>
                    </a:ext>
                  </a:extLst>
                </a:gridCol>
                <a:gridCol w="1161143">
                  <a:extLst>
                    <a:ext uri="{9D8B030D-6E8A-4147-A177-3AD203B41FA5}">
                      <a16:colId xmlns:a16="http://schemas.microsoft.com/office/drawing/2014/main" val="617316006"/>
                    </a:ext>
                  </a:extLst>
                </a:gridCol>
                <a:gridCol w="1161143">
                  <a:extLst>
                    <a:ext uri="{9D8B030D-6E8A-4147-A177-3AD203B41FA5}">
                      <a16:colId xmlns:a16="http://schemas.microsoft.com/office/drawing/2014/main" val="3890891965"/>
                    </a:ext>
                  </a:extLst>
                </a:gridCol>
                <a:gridCol w="1161143">
                  <a:extLst>
                    <a:ext uri="{9D8B030D-6E8A-4147-A177-3AD203B41FA5}">
                      <a16:colId xmlns:a16="http://schemas.microsoft.com/office/drawing/2014/main" val="464773494"/>
                    </a:ext>
                  </a:extLst>
                </a:gridCol>
                <a:gridCol w="1161143">
                  <a:extLst>
                    <a:ext uri="{9D8B030D-6E8A-4147-A177-3AD203B41FA5}">
                      <a16:colId xmlns:a16="http://schemas.microsoft.com/office/drawing/2014/main" val="1231228651"/>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Title Only</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’58’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 of ’47’</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k = 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23%</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100%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33%</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387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14</a:t>
                      </a:r>
                    </a:p>
                  </a:txBody>
                  <a:tcPr>
                    <a:solidFill>
                      <a:schemeClr val="bg2">
                        <a:lumMod val="90000"/>
                      </a:schemeClr>
                    </a:solidFill>
                  </a:tcPr>
                </a:tc>
                <a:extLst>
                  <a:ext uri="{0D108BD9-81ED-4DB2-BD59-A6C34878D82A}">
                    <a16:rowId xmlns:a16="http://schemas.microsoft.com/office/drawing/2014/main" val="1335220462"/>
                  </a:ext>
                </a:extLst>
              </a:tr>
              <a:tr h="370840">
                <a:tc>
                  <a:txBody>
                    <a:bodyPr/>
                    <a:lstStyle/>
                    <a:p>
                      <a:pPr algn="ctr"/>
                      <a:r>
                        <a:rPr lang="en-US" b="0" dirty="0">
                          <a:latin typeface="Times New Roman" panose="02020603050405020304" pitchFamily="18" charset="0"/>
                          <a:cs typeface="Times New Roman" panose="02020603050405020304" pitchFamily="18" charset="0"/>
                        </a:rPr>
                        <a:t>k = 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91%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33%</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348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53</a:t>
                      </a:r>
                    </a:p>
                  </a:txBody>
                  <a:tcPr>
                    <a:solidFill>
                      <a:schemeClr val="bg2">
                        <a:lumMod val="90000"/>
                      </a:schemeClr>
                    </a:solidFill>
                  </a:tcPr>
                </a:tc>
                <a:extLst>
                  <a:ext uri="{0D108BD9-81ED-4DB2-BD59-A6C34878D82A}">
                    <a16:rowId xmlns:a16="http://schemas.microsoft.com/office/drawing/2014/main" val="1812256273"/>
                  </a:ext>
                </a:extLst>
              </a:tr>
              <a:tr h="370840">
                <a:tc>
                  <a:txBody>
                    <a:bodyPr/>
                    <a:lstStyle/>
                    <a:p>
                      <a:pPr algn="ctr"/>
                      <a:r>
                        <a:rPr lang="en-US" b="0" dirty="0">
                          <a:latin typeface="Times New Roman" panose="02020603050405020304" pitchFamily="18" charset="0"/>
                          <a:cs typeface="Times New Roman" panose="02020603050405020304" pitchFamily="18" charset="0"/>
                        </a:rPr>
                        <a:t>k = 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95%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354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47</a:t>
                      </a:r>
                    </a:p>
                  </a:txBody>
                  <a:tcPr>
                    <a:solidFill>
                      <a:schemeClr val="bg2">
                        <a:lumMod val="90000"/>
                      </a:schemeClr>
                    </a:solidFill>
                  </a:tcPr>
                </a:tc>
                <a:extLst>
                  <a:ext uri="{0D108BD9-81ED-4DB2-BD59-A6C34878D82A}">
                    <a16:rowId xmlns:a16="http://schemas.microsoft.com/office/drawing/2014/main" val="450599201"/>
                  </a:ext>
                </a:extLst>
              </a:tr>
              <a:tr h="370840">
                <a:tc>
                  <a:txBody>
                    <a:bodyPr/>
                    <a:lstStyle/>
                    <a:p>
                      <a:pPr algn="ctr"/>
                      <a:r>
                        <a:rPr lang="en-US" b="0" dirty="0">
                          <a:latin typeface="Times New Roman" panose="02020603050405020304" pitchFamily="18" charset="0"/>
                          <a:cs typeface="Times New Roman" panose="02020603050405020304" pitchFamily="18" charset="0"/>
                        </a:rPr>
                        <a:t>k = 20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86%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299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102</a:t>
                      </a:r>
                    </a:p>
                  </a:txBody>
                  <a:tcPr>
                    <a:solidFill>
                      <a:schemeClr val="bg2">
                        <a:lumMod val="90000"/>
                      </a:schemeClr>
                    </a:solidFill>
                  </a:tcPr>
                </a:tc>
                <a:extLst>
                  <a:ext uri="{0D108BD9-81ED-4DB2-BD59-A6C34878D82A}">
                    <a16:rowId xmlns:a16="http://schemas.microsoft.com/office/drawing/2014/main" val="257525509"/>
                  </a:ext>
                </a:extLst>
              </a:tr>
              <a:tr h="0">
                <a:tc>
                  <a:txBody>
                    <a:bodyPr/>
                    <a:lstStyle/>
                    <a:p>
                      <a:pPr algn="ctr"/>
                      <a:r>
                        <a:rPr lang="en-US" b="0" dirty="0">
                          <a:latin typeface="Times New Roman" panose="02020603050405020304" pitchFamily="18" charset="0"/>
                          <a:cs typeface="Times New Roman" panose="02020603050405020304" pitchFamily="18" charset="0"/>
                        </a:rPr>
                        <a:t>k = 50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81%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288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133</a:t>
                      </a:r>
                    </a:p>
                  </a:txBody>
                  <a:tcPr>
                    <a:solidFill>
                      <a:schemeClr val="bg2">
                        <a:lumMod val="90000"/>
                      </a:schemeClr>
                    </a:solidFill>
                  </a:tcPr>
                </a:tc>
                <a:extLst>
                  <a:ext uri="{0D108BD9-81ED-4DB2-BD59-A6C34878D82A}">
                    <a16:rowId xmlns:a16="http://schemas.microsoft.com/office/drawing/2014/main" val="3654193099"/>
                  </a:ext>
                </a:extLst>
              </a:tr>
              <a:tr h="0">
                <a:tc>
                  <a:txBody>
                    <a:bodyPr/>
                    <a:lstStyle/>
                    <a:p>
                      <a:pPr algn="ctr"/>
                      <a:r>
                        <a:rPr lang="en-US" b="0" dirty="0">
                          <a:latin typeface="Times New Roman" panose="02020603050405020304" pitchFamily="18" charset="0"/>
                          <a:cs typeface="Times New Roman" panose="02020603050405020304" pitchFamily="18" charset="0"/>
                        </a:rPr>
                        <a:t>Tr Labels</a:t>
                      </a: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323</a:t>
                      </a:r>
                    </a:p>
                  </a:txBody>
                  <a:tcPr>
                    <a:solidFill>
                      <a:schemeClr val="bg2">
                        <a:lumMod val="90000"/>
                      </a:schemeClr>
                    </a:solidFill>
                  </a:tcPr>
                </a:tc>
                <a:extLst>
                  <a:ext uri="{0D108BD9-81ED-4DB2-BD59-A6C34878D82A}">
                    <a16:rowId xmlns:a16="http://schemas.microsoft.com/office/drawing/2014/main" val="2216362569"/>
                  </a:ext>
                </a:extLst>
              </a:tr>
            </a:tbl>
          </a:graphicData>
        </a:graphic>
      </p:graphicFrame>
    </p:spTree>
    <p:extLst>
      <p:ext uri="{BB962C8B-B14F-4D97-AF65-F5344CB8AC3E}">
        <p14:creationId xmlns:p14="http://schemas.microsoft.com/office/powerpoint/2010/main" val="149131746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Gemma-7b-it Results</a:t>
            </a:r>
          </a:p>
        </p:txBody>
      </p:sp>
      <p:graphicFrame>
        <p:nvGraphicFramePr>
          <p:cNvPr id="9" name="Chart 8">
            <a:extLst>
              <a:ext uri="{FF2B5EF4-FFF2-40B4-BE49-F238E27FC236}">
                <a16:creationId xmlns:a16="http://schemas.microsoft.com/office/drawing/2014/main" id="{F697932A-5F67-F134-D770-F61FC221AFDC}"/>
              </a:ext>
            </a:extLst>
          </p:cNvPr>
          <p:cNvGraphicFramePr/>
          <p:nvPr>
            <p:extLst>
              <p:ext uri="{D42A27DB-BD31-4B8C-83A1-F6EECF244321}">
                <p14:modId xmlns:p14="http://schemas.microsoft.com/office/powerpoint/2010/main" val="33477185"/>
              </p:ext>
            </p:extLst>
          </p:nvPr>
        </p:nvGraphicFramePr>
        <p:xfrm>
          <a:off x="2586216" y="1478165"/>
          <a:ext cx="7019567" cy="517018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3376637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Gemma-7b-it Results</a:t>
            </a:r>
          </a:p>
        </p:txBody>
      </p:sp>
      <p:graphicFrame>
        <p:nvGraphicFramePr>
          <p:cNvPr id="9" name="Chart 8">
            <a:extLst>
              <a:ext uri="{FF2B5EF4-FFF2-40B4-BE49-F238E27FC236}">
                <a16:creationId xmlns:a16="http://schemas.microsoft.com/office/drawing/2014/main" id="{F697932A-5F67-F134-D770-F61FC221AFDC}"/>
              </a:ext>
            </a:extLst>
          </p:cNvPr>
          <p:cNvGraphicFramePr/>
          <p:nvPr>
            <p:extLst>
              <p:ext uri="{D42A27DB-BD31-4B8C-83A1-F6EECF244321}">
                <p14:modId xmlns:p14="http://schemas.microsoft.com/office/powerpoint/2010/main" val="4236970026"/>
              </p:ext>
            </p:extLst>
          </p:nvPr>
        </p:nvGraphicFramePr>
        <p:xfrm>
          <a:off x="2586216" y="1478165"/>
          <a:ext cx="7019567" cy="517018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77889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Surprisingly the Aya LLM tends to generate ‘58’ more than ‘47’ </a:t>
            </a:r>
            <a:br>
              <a:rPr lang="en-US" sz="1800" dirty="0"/>
            </a:br>
            <a:r>
              <a:rPr lang="en-US" sz="1800" dirty="0"/>
              <a:t>ones.</a:t>
            </a:r>
          </a:p>
          <a:p>
            <a:r>
              <a:rPr lang="en-US" sz="1800" dirty="0"/>
              <a:t>This might because there is more details or definition defined</a:t>
            </a:r>
            <a:br>
              <a:rPr lang="en-US" sz="1800" dirty="0"/>
            </a:br>
            <a:r>
              <a:rPr lang="en-US" sz="1800" dirty="0"/>
              <a:t>about ’58’ label.</a:t>
            </a:r>
          </a:p>
          <a:p>
            <a:r>
              <a:rPr lang="en-US" sz="1800" dirty="0"/>
              <a:t>Or this might be caused by ’58’ being the first label.</a:t>
            </a:r>
          </a:p>
          <a:p>
            <a:r>
              <a:rPr lang="en-US" sz="1800" dirty="0"/>
              <a:t>Or the dataset being imbalanced!</a:t>
            </a:r>
          </a:p>
          <a:p>
            <a:r>
              <a:rPr lang="en-US" sz="1800" dirty="0"/>
              <a:t>The result shown is in ‘k=20’ mode.</a:t>
            </a:r>
          </a:p>
        </p:txBody>
      </p:sp>
      <p:pic>
        <p:nvPicPr>
          <p:cNvPr id="6" name="Picture 5">
            <a:extLst>
              <a:ext uri="{FF2B5EF4-FFF2-40B4-BE49-F238E27FC236}">
                <a16:creationId xmlns:a16="http://schemas.microsoft.com/office/drawing/2014/main" id="{9796814A-85E8-7512-9F96-70C5874366C8}"/>
              </a:ext>
            </a:extLst>
          </p:cNvPr>
          <p:cNvPicPr>
            <a:picLocks noChangeAspect="1"/>
          </p:cNvPicPr>
          <p:nvPr/>
        </p:nvPicPr>
        <p:blipFill>
          <a:blip r:embed="rId3"/>
          <a:stretch>
            <a:fillRect/>
          </a:stretch>
        </p:blipFill>
        <p:spPr>
          <a:xfrm>
            <a:off x="7384137" y="1027906"/>
            <a:ext cx="3891484" cy="4801411"/>
          </a:xfrm>
          <a:prstGeom prst="rect">
            <a:avLst/>
          </a:prstGeom>
        </p:spPr>
      </p:pic>
    </p:spTree>
    <p:extLst>
      <p:ext uri="{BB962C8B-B14F-4D97-AF65-F5344CB8AC3E}">
        <p14:creationId xmlns:p14="http://schemas.microsoft.com/office/powerpoint/2010/main" val="400365513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Gemma-7b-it</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As it can be seen there is a direct correlation between the numbers of labels generate to the classification metrics.</a:t>
            </a:r>
            <a:endParaRPr lang="en-US" sz="1000" dirty="0"/>
          </a:p>
          <a:p>
            <a:pPr lvl="1"/>
            <a:r>
              <a:rPr lang="en-US" sz="1400" dirty="0"/>
              <a:t>Therefore, it is becoming an important agenda to design the prompt in a way for having more ’47’ or ‘not important’ labels in response.</a:t>
            </a:r>
          </a:p>
          <a:p>
            <a:r>
              <a:rPr lang="en-US" sz="1800" dirty="0"/>
              <a:t>One of the reasons that in k = 50 we observe the increase in ‘not important’ labels generated is the concept of ‘forgetting’. When the model receive too much information in prompt it forgets the main points and that ought to returning ‘47’ as the response.</a:t>
            </a:r>
          </a:p>
        </p:txBody>
      </p:sp>
    </p:spTree>
    <p:extLst>
      <p:ext uri="{BB962C8B-B14F-4D97-AF65-F5344CB8AC3E}">
        <p14:creationId xmlns:p14="http://schemas.microsoft.com/office/powerpoint/2010/main" val="203271865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Gemma-7b-it</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 321, k = 1:</a:t>
            </a:r>
          </a:p>
          <a:p>
            <a:endParaRPr lang="en-US" sz="1800" dirty="0"/>
          </a:p>
          <a:p>
            <a:endParaRPr lang="en-US" sz="1800" dirty="0"/>
          </a:p>
          <a:p>
            <a:endParaRPr lang="en-US" sz="1800" dirty="0"/>
          </a:p>
          <a:p>
            <a:endParaRPr lang="en-US" sz="1800" dirty="0"/>
          </a:p>
          <a:p>
            <a:r>
              <a:rPr lang="en-US" sz="1800" dirty="0"/>
              <a:t>Result 321, k = 5:</a:t>
            </a:r>
          </a:p>
          <a:p>
            <a:endParaRPr lang="en-US" sz="1800" dirty="0"/>
          </a:p>
          <a:p>
            <a:endParaRPr lang="en-US" sz="1800" dirty="0"/>
          </a:p>
        </p:txBody>
      </p:sp>
      <p:pic>
        <p:nvPicPr>
          <p:cNvPr id="5" name="Picture 4">
            <a:extLst>
              <a:ext uri="{FF2B5EF4-FFF2-40B4-BE49-F238E27FC236}">
                <a16:creationId xmlns:a16="http://schemas.microsoft.com/office/drawing/2014/main" id="{F8F12ED1-1A60-A0B5-EBDA-4F28E7A76A26}"/>
              </a:ext>
            </a:extLst>
          </p:cNvPr>
          <p:cNvPicPr>
            <a:picLocks noChangeAspect="1"/>
          </p:cNvPicPr>
          <p:nvPr/>
        </p:nvPicPr>
        <p:blipFill>
          <a:blip r:embed="rId3"/>
          <a:stretch>
            <a:fillRect/>
          </a:stretch>
        </p:blipFill>
        <p:spPr>
          <a:xfrm>
            <a:off x="1775808" y="2323949"/>
            <a:ext cx="8640381" cy="1076475"/>
          </a:xfrm>
          <a:prstGeom prst="rect">
            <a:avLst/>
          </a:prstGeom>
        </p:spPr>
      </p:pic>
      <p:pic>
        <p:nvPicPr>
          <p:cNvPr id="7" name="Picture 6">
            <a:extLst>
              <a:ext uri="{FF2B5EF4-FFF2-40B4-BE49-F238E27FC236}">
                <a16:creationId xmlns:a16="http://schemas.microsoft.com/office/drawing/2014/main" id="{2946FE80-3927-BF2B-6E81-DE093502AFC2}"/>
              </a:ext>
            </a:extLst>
          </p:cNvPr>
          <p:cNvPicPr>
            <a:picLocks noChangeAspect="1"/>
          </p:cNvPicPr>
          <p:nvPr/>
        </p:nvPicPr>
        <p:blipFill>
          <a:blip r:embed="rId4"/>
          <a:stretch>
            <a:fillRect/>
          </a:stretch>
        </p:blipFill>
        <p:spPr>
          <a:xfrm>
            <a:off x="1347124" y="4300459"/>
            <a:ext cx="9497750" cy="1114581"/>
          </a:xfrm>
          <a:prstGeom prst="rect">
            <a:avLst/>
          </a:prstGeom>
        </p:spPr>
      </p:pic>
    </p:spTree>
    <p:extLst>
      <p:ext uri="{BB962C8B-B14F-4D97-AF65-F5344CB8AC3E}">
        <p14:creationId xmlns:p14="http://schemas.microsoft.com/office/powerpoint/2010/main" val="226850451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Gemma-7b-it</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 321, k = 20:</a:t>
            </a:r>
          </a:p>
          <a:p>
            <a:endParaRPr lang="en-US" sz="1800" dirty="0"/>
          </a:p>
          <a:p>
            <a:endParaRPr lang="en-US" sz="1800" dirty="0"/>
          </a:p>
          <a:p>
            <a:endParaRPr lang="en-US" sz="1800" dirty="0"/>
          </a:p>
          <a:p>
            <a:endParaRPr lang="en-US" sz="1800" dirty="0"/>
          </a:p>
          <a:p>
            <a:r>
              <a:rPr lang="en-US" sz="1800" dirty="0"/>
              <a:t>Result 321, k = 50:</a:t>
            </a:r>
          </a:p>
          <a:p>
            <a:endParaRPr lang="en-US" sz="1800" dirty="0"/>
          </a:p>
          <a:p>
            <a:endParaRPr lang="en-US" sz="1800" dirty="0"/>
          </a:p>
        </p:txBody>
      </p:sp>
      <p:pic>
        <p:nvPicPr>
          <p:cNvPr id="6" name="Picture 5">
            <a:extLst>
              <a:ext uri="{FF2B5EF4-FFF2-40B4-BE49-F238E27FC236}">
                <a16:creationId xmlns:a16="http://schemas.microsoft.com/office/drawing/2014/main" id="{00F4C1B8-BB0A-6768-9593-19892C4F04B1}"/>
              </a:ext>
            </a:extLst>
          </p:cNvPr>
          <p:cNvPicPr>
            <a:picLocks noChangeAspect="1"/>
          </p:cNvPicPr>
          <p:nvPr/>
        </p:nvPicPr>
        <p:blipFill>
          <a:blip r:embed="rId3"/>
          <a:stretch>
            <a:fillRect/>
          </a:stretch>
        </p:blipFill>
        <p:spPr>
          <a:xfrm>
            <a:off x="2642704" y="2266877"/>
            <a:ext cx="6906589" cy="1047896"/>
          </a:xfrm>
          <a:prstGeom prst="rect">
            <a:avLst/>
          </a:prstGeom>
        </p:spPr>
      </p:pic>
      <p:pic>
        <p:nvPicPr>
          <p:cNvPr id="9" name="Picture 8">
            <a:extLst>
              <a:ext uri="{FF2B5EF4-FFF2-40B4-BE49-F238E27FC236}">
                <a16:creationId xmlns:a16="http://schemas.microsoft.com/office/drawing/2014/main" id="{0B8C83DD-9174-74CA-BAB0-DE1D2511C090}"/>
              </a:ext>
            </a:extLst>
          </p:cNvPr>
          <p:cNvPicPr>
            <a:picLocks noChangeAspect="1"/>
          </p:cNvPicPr>
          <p:nvPr/>
        </p:nvPicPr>
        <p:blipFill>
          <a:blip r:embed="rId4"/>
          <a:stretch>
            <a:fillRect/>
          </a:stretch>
        </p:blipFill>
        <p:spPr>
          <a:xfrm>
            <a:off x="2714151" y="4462394"/>
            <a:ext cx="6763694" cy="981212"/>
          </a:xfrm>
          <a:prstGeom prst="rect">
            <a:avLst/>
          </a:prstGeom>
        </p:spPr>
      </p:pic>
    </p:spTree>
    <p:extLst>
      <p:ext uri="{BB962C8B-B14F-4D97-AF65-F5344CB8AC3E}">
        <p14:creationId xmlns:p14="http://schemas.microsoft.com/office/powerpoint/2010/main" val="310110918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Gemma-7b-it</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 381, k = 1:</a:t>
            </a:r>
          </a:p>
          <a:p>
            <a:endParaRPr lang="en-US" sz="1800" dirty="0"/>
          </a:p>
          <a:p>
            <a:endParaRPr lang="en-US" sz="1800" dirty="0"/>
          </a:p>
          <a:p>
            <a:endParaRPr lang="en-US" sz="1800" dirty="0"/>
          </a:p>
          <a:p>
            <a:endParaRPr lang="en-US" sz="1800" dirty="0"/>
          </a:p>
          <a:p>
            <a:r>
              <a:rPr lang="en-US" sz="1800" dirty="0"/>
              <a:t>Result 381, k = 5:</a:t>
            </a:r>
          </a:p>
          <a:p>
            <a:endParaRPr lang="en-US" sz="1800" dirty="0"/>
          </a:p>
          <a:p>
            <a:endParaRPr lang="en-US" sz="1800" dirty="0"/>
          </a:p>
        </p:txBody>
      </p:sp>
      <p:pic>
        <p:nvPicPr>
          <p:cNvPr id="6" name="Picture 5">
            <a:extLst>
              <a:ext uri="{FF2B5EF4-FFF2-40B4-BE49-F238E27FC236}">
                <a16:creationId xmlns:a16="http://schemas.microsoft.com/office/drawing/2014/main" id="{57601BF2-B21C-4F6C-012B-81BBE8D4A5D9}"/>
              </a:ext>
            </a:extLst>
          </p:cNvPr>
          <p:cNvPicPr>
            <a:picLocks noChangeAspect="1"/>
          </p:cNvPicPr>
          <p:nvPr/>
        </p:nvPicPr>
        <p:blipFill>
          <a:blip r:embed="rId3"/>
          <a:stretch>
            <a:fillRect/>
          </a:stretch>
        </p:blipFill>
        <p:spPr>
          <a:xfrm>
            <a:off x="2433126" y="2247825"/>
            <a:ext cx="7325747" cy="1066949"/>
          </a:xfrm>
          <a:prstGeom prst="rect">
            <a:avLst/>
          </a:prstGeom>
        </p:spPr>
      </p:pic>
      <p:pic>
        <p:nvPicPr>
          <p:cNvPr id="9" name="Picture 8">
            <a:extLst>
              <a:ext uri="{FF2B5EF4-FFF2-40B4-BE49-F238E27FC236}">
                <a16:creationId xmlns:a16="http://schemas.microsoft.com/office/drawing/2014/main" id="{77876C77-BDFF-552F-4A57-3CDA6BA86FEB}"/>
              </a:ext>
            </a:extLst>
          </p:cNvPr>
          <p:cNvPicPr>
            <a:picLocks noChangeAspect="1"/>
          </p:cNvPicPr>
          <p:nvPr/>
        </p:nvPicPr>
        <p:blipFill>
          <a:blip r:embed="rId4"/>
          <a:stretch>
            <a:fillRect/>
          </a:stretch>
        </p:blipFill>
        <p:spPr>
          <a:xfrm>
            <a:off x="2214020" y="4510012"/>
            <a:ext cx="7763958" cy="1076475"/>
          </a:xfrm>
          <a:prstGeom prst="rect">
            <a:avLst/>
          </a:prstGeom>
        </p:spPr>
      </p:pic>
    </p:spTree>
    <p:extLst>
      <p:ext uri="{BB962C8B-B14F-4D97-AF65-F5344CB8AC3E}">
        <p14:creationId xmlns:p14="http://schemas.microsoft.com/office/powerpoint/2010/main" val="372941860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Gemma-7b-it</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 381, k = 20:</a:t>
            </a:r>
          </a:p>
          <a:p>
            <a:endParaRPr lang="en-US" sz="1800" dirty="0"/>
          </a:p>
          <a:p>
            <a:endParaRPr lang="en-US" sz="1800" dirty="0"/>
          </a:p>
          <a:p>
            <a:endParaRPr lang="en-US" sz="1800" dirty="0"/>
          </a:p>
          <a:p>
            <a:endParaRPr lang="en-US" sz="1800" dirty="0"/>
          </a:p>
          <a:p>
            <a:r>
              <a:rPr lang="en-US" sz="1800" dirty="0"/>
              <a:t>Result 381, k = 50:</a:t>
            </a:r>
          </a:p>
          <a:p>
            <a:endParaRPr lang="en-US" sz="1800" dirty="0"/>
          </a:p>
          <a:p>
            <a:endParaRPr lang="en-US" sz="1800" dirty="0"/>
          </a:p>
        </p:txBody>
      </p:sp>
      <p:pic>
        <p:nvPicPr>
          <p:cNvPr id="5" name="Picture 4">
            <a:extLst>
              <a:ext uri="{FF2B5EF4-FFF2-40B4-BE49-F238E27FC236}">
                <a16:creationId xmlns:a16="http://schemas.microsoft.com/office/drawing/2014/main" id="{095C8F72-97F1-AE64-4F53-892C2A89B32D}"/>
              </a:ext>
            </a:extLst>
          </p:cNvPr>
          <p:cNvPicPr>
            <a:picLocks noChangeAspect="1"/>
          </p:cNvPicPr>
          <p:nvPr/>
        </p:nvPicPr>
        <p:blipFill>
          <a:blip r:embed="rId3"/>
          <a:stretch>
            <a:fillRect/>
          </a:stretch>
        </p:blipFill>
        <p:spPr>
          <a:xfrm>
            <a:off x="381000" y="2442575"/>
            <a:ext cx="11430000" cy="986425"/>
          </a:xfrm>
          <a:prstGeom prst="rect">
            <a:avLst/>
          </a:prstGeom>
        </p:spPr>
      </p:pic>
      <p:pic>
        <p:nvPicPr>
          <p:cNvPr id="8" name="Picture 7">
            <a:extLst>
              <a:ext uri="{FF2B5EF4-FFF2-40B4-BE49-F238E27FC236}">
                <a16:creationId xmlns:a16="http://schemas.microsoft.com/office/drawing/2014/main" id="{91FE611E-9EC3-E24B-BAAE-5C3F13B2BBFE}"/>
              </a:ext>
            </a:extLst>
          </p:cNvPr>
          <p:cNvPicPr>
            <a:picLocks noChangeAspect="1"/>
          </p:cNvPicPr>
          <p:nvPr/>
        </p:nvPicPr>
        <p:blipFill>
          <a:blip r:embed="rId4"/>
          <a:stretch>
            <a:fillRect/>
          </a:stretch>
        </p:blipFill>
        <p:spPr>
          <a:xfrm>
            <a:off x="3995444" y="4605274"/>
            <a:ext cx="4201111" cy="905001"/>
          </a:xfrm>
          <a:prstGeom prst="rect">
            <a:avLst/>
          </a:prstGeom>
        </p:spPr>
      </p:pic>
    </p:spTree>
    <p:extLst>
      <p:ext uri="{BB962C8B-B14F-4D97-AF65-F5344CB8AC3E}">
        <p14:creationId xmlns:p14="http://schemas.microsoft.com/office/powerpoint/2010/main" val="415066342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Gemma-7b-it Prompt</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 261, k = 1:</a:t>
            </a:r>
          </a:p>
          <a:p>
            <a:endParaRPr lang="en-US" sz="1800" dirty="0"/>
          </a:p>
          <a:p>
            <a:endParaRPr lang="en-US" sz="1800" dirty="0"/>
          </a:p>
          <a:p>
            <a:endParaRPr lang="en-US" sz="1800" dirty="0"/>
          </a:p>
          <a:p>
            <a:endParaRPr lang="en-US" sz="1800" dirty="0"/>
          </a:p>
          <a:p>
            <a:endParaRPr lang="en-US" sz="1800" dirty="0"/>
          </a:p>
          <a:p>
            <a:endParaRPr lang="en-US" sz="1800" dirty="0"/>
          </a:p>
        </p:txBody>
      </p:sp>
      <p:pic>
        <p:nvPicPr>
          <p:cNvPr id="5" name="Picture 4">
            <a:extLst>
              <a:ext uri="{FF2B5EF4-FFF2-40B4-BE49-F238E27FC236}">
                <a16:creationId xmlns:a16="http://schemas.microsoft.com/office/drawing/2014/main" id="{5C8BDE88-423E-EB87-01B9-680F22242476}"/>
              </a:ext>
            </a:extLst>
          </p:cNvPr>
          <p:cNvPicPr>
            <a:picLocks noChangeAspect="1"/>
          </p:cNvPicPr>
          <p:nvPr/>
        </p:nvPicPr>
        <p:blipFill>
          <a:blip r:embed="rId3"/>
          <a:stretch>
            <a:fillRect/>
          </a:stretch>
        </p:blipFill>
        <p:spPr>
          <a:xfrm>
            <a:off x="1166124" y="2714468"/>
            <a:ext cx="9859751" cy="2248214"/>
          </a:xfrm>
          <a:prstGeom prst="rect">
            <a:avLst/>
          </a:prstGeom>
        </p:spPr>
      </p:pic>
    </p:spTree>
    <p:extLst>
      <p:ext uri="{BB962C8B-B14F-4D97-AF65-F5344CB8AC3E}">
        <p14:creationId xmlns:p14="http://schemas.microsoft.com/office/powerpoint/2010/main" val="400522197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Gemma-7b-it Prompt</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 261, k = 5:</a:t>
            </a:r>
          </a:p>
          <a:p>
            <a:endParaRPr lang="en-US" sz="1800" dirty="0"/>
          </a:p>
          <a:p>
            <a:endParaRPr lang="en-US" sz="1800" dirty="0"/>
          </a:p>
          <a:p>
            <a:endParaRPr lang="en-US" sz="1800" dirty="0"/>
          </a:p>
          <a:p>
            <a:endParaRPr lang="en-US" sz="1800" dirty="0"/>
          </a:p>
          <a:p>
            <a:endParaRPr lang="en-US" sz="1800" dirty="0"/>
          </a:p>
          <a:p>
            <a:endParaRPr lang="en-US" sz="1800" dirty="0"/>
          </a:p>
        </p:txBody>
      </p:sp>
      <p:pic>
        <p:nvPicPr>
          <p:cNvPr id="6" name="Picture 5">
            <a:extLst>
              <a:ext uri="{FF2B5EF4-FFF2-40B4-BE49-F238E27FC236}">
                <a16:creationId xmlns:a16="http://schemas.microsoft.com/office/drawing/2014/main" id="{501DAC22-DAD3-4E2E-2874-1572F399E116}"/>
              </a:ext>
            </a:extLst>
          </p:cNvPr>
          <p:cNvPicPr>
            <a:picLocks noChangeAspect="1"/>
          </p:cNvPicPr>
          <p:nvPr/>
        </p:nvPicPr>
        <p:blipFill>
          <a:blip r:embed="rId3"/>
          <a:stretch>
            <a:fillRect/>
          </a:stretch>
        </p:blipFill>
        <p:spPr>
          <a:xfrm>
            <a:off x="3147601" y="2758108"/>
            <a:ext cx="5896798" cy="2486372"/>
          </a:xfrm>
          <a:prstGeom prst="rect">
            <a:avLst/>
          </a:prstGeom>
        </p:spPr>
      </p:pic>
    </p:spTree>
    <p:extLst>
      <p:ext uri="{BB962C8B-B14F-4D97-AF65-F5344CB8AC3E}">
        <p14:creationId xmlns:p14="http://schemas.microsoft.com/office/powerpoint/2010/main" val="339945195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Gemma-7b-it Prompt</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 261,</a:t>
            </a:r>
            <a:br>
              <a:rPr lang="en-US" sz="1800" dirty="0"/>
            </a:br>
            <a:r>
              <a:rPr lang="en-US" sz="1800" dirty="0"/>
              <a:t> k = 20:</a:t>
            </a:r>
          </a:p>
          <a:p>
            <a:endParaRPr lang="en-US" sz="1800" dirty="0"/>
          </a:p>
          <a:p>
            <a:endParaRPr lang="en-US" sz="1800" dirty="0"/>
          </a:p>
          <a:p>
            <a:endParaRPr lang="en-US" sz="1800" dirty="0"/>
          </a:p>
          <a:p>
            <a:endParaRPr lang="en-US" sz="1800" dirty="0"/>
          </a:p>
          <a:p>
            <a:endParaRPr lang="en-US" sz="1800" dirty="0"/>
          </a:p>
          <a:p>
            <a:endParaRPr lang="en-US" sz="1800" dirty="0"/>
          </a:p>
        </p:txBody>
      </p:sp>
      <p:pic>
        <p:nvPicPr>
          <p:cNvPr id="8" name="Picture 7">
            <a:extLst>
              <a:ext uri="{FF2B5EF4-FFF2-40B4-BE49-F238E27FC236}">
                <a16:creationId xmlns:a16="http://schemas.microsoft.com/office/drawing/2014/main" id="{0D11827D-8CC2-F02A-6139-6D7214B5C393}"/>
              </a:ext>
            </a:extLst>
          </p:cNvPr>
          <p:cNvPicPr>
            <a:picLocks noChangeAspect="1"/>
          </p:cNvPicPr>
          <p:nvPr/>
        </p:nvPicPr>
        <p:blipFill>
          <a:blip r:embed="rId3"/>
          <a:stretch>
            <a:fillRect/>
          </a:stretch>
        </p:blipFill>
        <p:spPr>
          <a:xfrm>
            <a:off x="2637942" y="2061836"/>
            <a:ext cx="6916115" cy="4677428"/>
          </a:xfrm>
          <a:prstGeom prst="rect">
            <a:avLst/>
          </a:prstGeom>
        </p:spPr>
      </p:pic>
    </p:spTree>
    <p:extLst>
      <p:ext uri="{BB962C8B-B14F-4D97-AF65-F5344CB8AC3E}">
        <p14:creationId xmlns:p14="http://schemas.microsoft.com/office/powerpoint/2010/main" val="31647093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Gemma-7b-it Prompt</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 261,</a:t>
            </a:r>
            <a:br>
              <a:rPr lang="en-US" sz="1800" dirty="0"/>
            </a:br>
            <a:r>
              <a:rPr lang="en-US" sz="1800" dirty="0"/>
              <a:t> k = 20:</a:t>
            </a:r>
          </a:p>
          <a:p>
            <a:endParaRPr lang="en-US" sz="1800" dirty="0"/>
          </a:p>
          <a:p>
            <a:endParaRPr lang="en-US" sz="1800" dirty="0"/>
          </a:p>
          <a:p>
            <a:endParaRPr lang="en-US" sz="1800" dirty="0"/>
          </a:p>
          <a:p>
            <a:endParaRPr lang="en-US" sz="1800" dirty="0"/>
          </a:p>
          <a:p>
            <a:endParaRPr lang="en-US" sz="1800" dirty="0"/>
          </a:p>
          <a:p>
            <a:endParaRPr lang="en-US" sz="1800" dirty="0"/>
          </a:p>
        </p:txBody>
      </p:sp>
      <p:pic>
        <p:nvPicPr>
          <p:cNvPr id="5" name="Picture 4">
            <a:extLst>
              <a:ext uri="{FF2B5EF4-FFF2-40B4-BE49-F238E27FC236}">
                <a16:creationId xmlns:a16="http://schemas.microsoft.com/office/drawing/2014/main" id="{8C31C8D8-BAF4-CB3A-E423-C411532BBD02}"/>
              </a:ext>
            </a:extLst>
          </p:cNvPr>
          <p:cNvPicPr>
            <a:picLocks noChangeAspect="1"/>
          </p:cNvPicPr>
          <p:nvPr/>
        </p:nvPicPr>
        <p:blipFill>
          <a:blip r:embed="rId3"/>
          <a:stretch>
            <a:fillRect/>
          </a:stretch>
        </p:blipFill>
        <p:spPr>
          <a:xfrm>
            <a:off x="2323573" y="2280971"/>
            <a:ext cx="7544853" cy="3820058"/>
          </a:xfrm>
          <a:prstGeom prst="rect">
            <a:avLst/>
          </a:prstGeom>
        </p:spPr>
      </p:pic>
    </p:spTree>
    <p:extLst>
      <p:ext uri="{BB962C8B-B14F-4D97-AF65-F5344CB8AC3E}">
        <p14:creationId xmlns:p14="http://schemas.microsoft.com/office/powerpoint/2010/main" val="116972277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Gemma-7b-it</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 261, k = 1:</a:t>
            </a:r>
          </a:p>
          <a:p>
            <a:endParaRPr lang="en-US" sz="1800" dirty="0"/>
          </a:p>
          <a:p>
            <a:endParaRPr lang="en-US" sz="1800" dirty="0"/>
          </a:p>
          <a:p>
            <a:endParaRPr lang="en-US" sz="1800" dirty="0"/>
          </a:p>
          <a:p>
            <a:endParaRPr lang="en-US" sz="1800" dirty="0"/>
          </a:p>
          <a:p>
            <a:r>
              <a:rPr lang="en-US" sz="1800" dirty="0"/>
              <a:t>Result 261, k = 5:</a:t>
            </a:r>
          </a:p>
          <a:p>
            <a:endParaRPr lang="en-US" sz="1800" dirty="0"/>
          </a:p>
          <a:p>
            <a:endParaRPr lang="en-US" sz="1800" dirty="0"/>
          </a:p>
        </p:txBody>
      </p:sp>
      <p:pic>
        <p:nvPicPr>
          <p:cNvPr id="8" name="Picture 7">
            <a:extLst>
              <a:ext uri="{FF2B5EF4-FFF2-40B4-BE49-F238E27FC236}">
                <a16:creationId xmlns:a16="http://schemas.microsoft.com/office/drawing/2014/main" id="{BC8F444E-36F5-FA29-7151-BDBA2380D3D3}"/>
              </a:ext>
            </a:extLst>
          </p:cNvPr>
          <p:cNvPicPr>
            <a:picLocks noChangeAspect="1"/>
          </p:cNvPicPr>
          <p:nvPr/>
        </p:nvPicPr>
        <p:blipFill>
          <a:blip r:embed="rId3"/>
          <a:stretch>
            <a:fillRect/>
          </a:stretch>
        </p:blipFill>
        <p:spPr>
          <a:xfrm>
            <a:off x="3338127" y="2366899"/>
            <a:ext cx="5515745" cy="905001"/>
          </a:xfrm>
          <a:prstGeom prst="rect">
            <a:avLst/>
          </a:prstGeom>
        </p:spPr>
      </p:pic>
      <p:pic>
        <p:nvPicPr>
          <p:cNvPr id="11" name="Picture 10">
            <a:extLst>
              <a:ext uri="{FF2B5EF4-FFF2-40B4-BE49-F238E27FC236}">
                <a16:creationId xmlns:a16="http://schemas.microsoft.com/office/drawing/2014/main" id="{CF8569B3-AA22-ACBC-6CFA-94104A88DFC5}"/>
              </a:ext>
            </a:extLst>
          </p:cNvPr>
          <p:cNvPicPr>
            <a:picLocks noChangeAspect="1"/>
          </p:cNvPicPr>
          <p:nvPr/>
        </p:nvPicPr>
        <p:blipFill>
          <a:blip r:embed="rId4"/>
          <a:stretch>
            <a:fillRect/>
          </a:stretch>
        </p:blipFill>
        <p:spPr>
          <a:xfrm>
            <a:off x="1104202" y="4429060"/>
            <a:ext cx="9983593" cy="933580"/>
          </a:xfrm>
          <a:prstGeom prst="rect">
            <a:avLst/>
          </a:prstGeom>
        </p:spPr>
      </p:pic>
    </p:spTree>
    <p:extLst>
      <p:ext uri="{BB962C8B-B14F-4D97-AF65-F5344CB8AC3E}">
        <p14:creationId xmlns:p14="http://schemas.microsoft.com/office/powerpoint/2010/main" val="153034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The result shown here is with k=0 shot prompts.</a:t>
            </a:r>
          </a:p>
          <a:p>
            <a:r>
              <a:rPr lang="en-US" sz="1800" dirty="0"/>
              <a:t>The model only generates ‘58’ as an answer!</a:t>
            </a:r>
          </a:p>
          <a:p>
            <a:r>
              <a:rPr lang="en-US" sz="1800" dirty="0"/>
              <a:t>We can interpret two things from the observation:</a:t>
            </a:r>
          </a:p>
          <a:p>
            <a:pPr lvl="1"/>
            <a:r>
              <a:rPr lang="en-US" sz="1400" dirty="0"/>
              <a:t>First the k shot example help the model to obtain knowledge </a:t>
            </a:r>
            <a:br>
              <a:rPr lang="en-US" sz="1400" dirty="0"/>
            </a:br>
            <a:r>
              <a:rPr lang="en-US" sz="1400" dirty="0"/>
              <a:t>about ‘47’ labels therefore resulting to predict some titles as</a:t>
            </a:r>
            <a:br>
              <a:rPr lang="en-US" sz="1400" dirty="0"/>
            </a:br>
            <a:r>
              <a:rPr lang="en-US" sz="1400" dirty="0"/>
              <a:t>‘not important’ or ’47’.</a:t>
            </a:r>
          </a:p>
          <a:p>
            <a:pPr lvl="1"/>
            <a:r>
              <a:rPr lang="en-US" sz="1400" dirty="0"/>
              <a:t>Second, we should include in prompt what is ‘not important’ or</a:t>
            </a:r>
            <a:br>
              <a:rPr lang="en-US" sz="1400" dirty="0"/>
            </a:br>
            <a:r>
              <a:rPr lang="en-US" sz="1400" dirty="0"/>
              <a:t>‘47’ label, only including information about what is known as </a:t>
            </a:r>
            <a:br>
              <a:rPr lang="en-US" sz="1400" dirty="0"/>
            </a:br>
            <a:r>
              <a:rPr lang="en-US" sz="1400" dirty="0"/>
              <a:t>‘important’ result in generating only ‘important’ labels.</a:t>
            </a:r>
          </a:p>
        </p:txBody>
      </p:sp>
      <p:pic>
        <p:nvPicPr>
          <p:cNvPr id="5" name="Picture 4">
            <a:extLst>
              <a:ext uri="{FF2B5EF4-FFF2-40B4-BE49-F238E27FC236}">
                <a16:creationId xmlns:a16="http://schemas.microsoft.com/office/drawing/2014/main" id="{73E580C7-5971-A90C-7321-9F3AC92B70EF}"/>
              </a:ext>
            </a:extLst>
          </p:cNvPr>
          <p:cNvPicPr>
            <a:picLocks noChangeAspect="1"/>
          </p:cNvPicPr>
          <p:nvPr/>
        </p:nvPicPr>
        <p:blipFill>
          <a:blip r:embed="rId3"/>
          <a:stretch>
            <a:fillRect/>
          </a:stretch>
        </p:blipFill>
        <p:spPr>
          <a:xfrm>
            <a:off x="6645714" y="1224086"/>
            <a:ext cx="5027731" cy="4409827"/>
          </a:xfrm>
          <a:prstGeom prst="rect">
            <a:avLst/>
          </a:prstGeom>
        </p:spPr>
      </p:pic>
    </p:spTree>
    <p:extLst>
      <p:ext uri="{BB962C8B-B14F-4D97-AF65-F5344CB8AC3E}">
        <p14:creationId xmlns:p14="http://schemas.microsoft.com/office/powerpoint/2010/main" val="182879110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Gemma-7b-it</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Result 261, k = 20:</a:t>
            </a:r>
          </a:p>
          <a:p>
            <a:endParaRPr lang="en-US" sz="1800" dirty="0"/>
          </a:p>
          <a:p>
            <a:endParaRPr lang="en-US" sz="1800" dirty="0"/>
          </a:p>
          <a:p>
            <a:endParaRPr lang="en-US" sz="1800" dirty="0"/>
          </a:p>
          <a:p>
            <a:endParaRPr lang="en-US" sz="1800" dirty="0"/>
          </a:p>
          <a:p>
            <a:r>
              <a:rPr lang="en-US" sz="1800" dirty="0"/>
              <a:t>Result 261, k = 50:</a:t>
            </a:r>
          </a:p>
          <a:p>
            <a:endParaRPr lang="en-US" sz="1800" dirty="0"/>
          </a:p>
          <a:p>
            <a:endParaRPr lang="en-US" sz="1800" dirty="0"/>
          </a:p>
        </p:txBody>
      </p:sp>
      <p:pic>
        <p:nvPicPr>
          <p:cNvPr id="5" name="Picture 4">
            <a:extLst>
              <a:ext uri="{FF2B5EF4-FFF2-40B4-BE49-F238E27FC236}">
                <a16:creationId xmlns:a16="http://schemas.microsoft.com/office/drawing/2014/main" id="{00ACD8B9-E121-F807-9FCF-5C0682246C03}"/>
              </a:ext>
            </a:extLst>
          </p:cNvPr>
          <p:cNvPicPr>
            <a:picLocks noChangeAspect="1"/>
          </p:cNvPicPr>
          <p:nvPr/>
        </p:nvPicPr>
        <p:blipFill>
          <a:blip r:embed="rId3"/>
          <a:stretch>
            <a:fillRect/>
          </a:stretch>
        </p:blipFill>
        <p:spPr>
          <a:xfrm>
            <a:off x="2966601" y="2219249"/>
            <a:ext cx="6258798" cy="1086002"/>
          </a:xfrm>
          <a:prstGeom prst="rect">
            <a:avLst/>
          </a:prstGeom>
        </p:spPr>
      </p:pic>
      <p:pic>
        <p:nvPicPr>
          <p:cNvPr id="7" name="Picture 6">
            <a:extLst>
              <a:ext uri="{FF2B5EF4-FFF2-40B4-BE49-F238E27FC236}">
                <a16:creationId xmlns:a16="http://schemas.microsoft.com/office/drawing/2014/main" id="{9D6A7D96-9803-5CD8-FD51-00BD287AB47C}"/>
              </a:ext>
            </a:extLst>
          </p:cNvPr>
          <p:cNvPicPr>
            <a:picLocks noChangeAspect="1"/>
          </p:cNvPicPr>
          <p:nvPr/>
        </p:nvPicPr>
        <p:blipFill>
          <a:blip r:embed="rId4"/>
          <a:stretch>
            <a:fillRect/>
          </a:stretch>
        </p:blipFill>
        <p:spPr>
          <a:xfrm>
            <a:off x="4019260" y="4471923"/>
            <a:ext cx="4153480" cy="924054"/>
          </a:xfrm>
          <a:prstGeom prst="rect">
            <a:avLst/>
          </a:prstGeom>
        </p:spPr>
      </p:pic>
    </p:spTree>
    <p:extLst>
      <p:ext uri="{BB962C8B-B14F-4D97-AF65-F5344CB8AC3E}">
        <p14:creationId xmlns:p14="http://schemas.microsoft.com/office/powerpoint/2010/main" val="75662620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 Gemma-7b-it</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It seems that the reasoning is inconsistent across different k shot learning prompts.</a:t>
            </a:r>
          </a:p>
          <a:p>
            <a:pPr lvl="1"/>
            <a:r>
              <a:rPr lang="en-US" sz="1400" dirty="0"/>
              <a:t>The model is very sensitive to the example provided, especially in k=1 situation.</a:t>
            </a:r>
          </a:p>
          <a:p>
            <a:r>
              <a:rPr lang="en-US" sz="1800" dirty="0"/>
              <a:t>We see that a mix of English and Persian words is generated in response.</a:t>
            </a:r>
          </a:p>
          <a:p>
            <a:r>
              <a:rPr lang="en-US" sz="1800" dirty="0"/>
              <a:t>There is a theory that these small LLM models (parameters &lt; 9b) are having better performance in reasoning task in English compared to Persian.</a:t>
            </a:r>
            <a:endParaRPr lang="en-US" sz="1400" dirty="0"/>
          </a:p>
          <a:p>
            <a:pPr lvl="1"/>
            <a:r>
              <a:rPr lang="en-US" sz="1400" dirty="0"/>
              <a:t>As it seen in one of results, the model tried to provide reason in English langue, while the whole prompt is in Persian.</a:t>
            </a:r>
          </a:p>
          <a:p>
            <a:r>
              <a:rPr lang="en-US" sz="1800" dirty="0"/>
              <a:t>It is worth experiencing with having instructions in English language and the examples and target text in Persian.</a:t>
            </a:r>
          </a:p>
        </p:txBody>
      </p:sp>
    </p:spTree>
    <p:extLst>
      <p:ext uri="{BB962C8B-B14F-4D97-AF65-F5344CB8AC3E}">
        <p14:creationId xmlns:p14="http://schemas.microsoft.com/office/powerpoint/2010/main" val="95486561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System-User Prompt Design</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One way to increase the performance of the model is to use System-User Prompt structure.</a:t>
            </a:r>
          </a:p>
          <a:p>
            <a:r>
              <a:rPr lang="en-US" sz="1800" dirty="0"/>
              <a:t>In this way, the system prompt is constructed around defining the task and what model should generate.</a:t>
            </a:r>
          </a:p>
          <a:p>
            <a:r>
              <a:rPr lang="en-US" sz="1800" dirty="0"/>
              <a:t>The user prompt is considered as the prompt given by the user.</a:t>
            </a:r>
          </a:p>
          <a:p>
            <a:r>
              <a:rPr lang="en-US" sz="1800" dirty="0"/>
              <a:t>The system prompt is mostly unchanged throughout the iterations and user prompt is always dynamic.</a:t>
            </a:r>
          </a:p>
        </p:txBody>
      </p:sp>
    </p:spTree>
    <p:extLst>
      <p:ext uri="{BB962C8B-B14F-4D97-AF65-F5344CB8AC3E}">
        <p14:creationId xmlns:p14="http://schemas.microsoft.com/office/powerpoint/2010/main" val="181577717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System-User Prompt Design</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The input prompt which is only in Persian language:</a:t>
            </a:r>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r>
              <a:rPr lang="en-US" sz="1800" dirty="0"/>
              <a:t>Without the use of any system-user prompt instruction.</a:t>
            </a:r>
          </a:p>
        </p:txBody>
      </p:sp>
      <p:pic>
        <p:nvPicPr>
          <p:cNvPr id="5" name="Picture 4">
            <a:extLst>
              <a:ext uri="{FF2B5EF4-FFF2-40B4-BE49-F238E27FC236}">
                <a16:creationId xmlns:a16="http://schemas.microsoft.com/office/drawing/2014/main" id="{47FA13F9-CC3A-08A8-9461-44001C838562}"/>
              </a:ext>
            </a:extLst>
          </p:cNvPr>
          <p:cNvPicPr>
            <a:picLocks noChangeAspect="1"/>
          </p:cNvPicPr>
          <p:nvPr/>
        </p:nvPicPr>
        <p:blipFill>
          <a:blip r:embed="rId3"/>
          <a:stretch>
            <a:fillRect/>
          </a:stretch>
        </p:blipFill>
        <p:spPr>
          <a:xfrm>
            <a:off x="1574144" y="2353475"/>
            <a:ext cx="9043711" cy="2249990"/>
          </a:xfrm>
          <a:prstGeom prst="rect">
            <a:avLst/>
          </a:prstGeom>
        </p:spPr>
      </p:pic>
    </p:spTree>
    <p:extLst>
      <p:ext uri="{BB962C8B-B14F-4D97-AF65-F5344CB8AC3E}">
        <p14:creationId xmlns:p14="http://schemas.microsoft.com/office/powerpoint/2010/main" val="124987783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System-User Prompt Design</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lnSpcReduction="10000"/>
          </a:bodyPr>
          <a:lstStyle/>
          <a:p>
            <a:r>
              <a:rPr lang="en-US" sz="1800" dirty="0"/>
              <a:t>And this is the result form Gemma2 9b it:</a:t>
            </a:r>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r>
              <a:rPr lang="en-US" sz="1800" dirty="0"/>
              <a:t>Which is quite acceptable</a:t>
            </a:r>
          </a:p>
        </p:txBody>
      </p:sp>
      <p:pic>
        <p:nvPicPr>
          <p:cNvPr id="6" name="Picture 5">
            <a:extLst>
              <a:ext uri="{FF2B5EF4-FFF2-40B4-BE49-F238E27FC236}">
                <a16:creationId xmlns:a16="http://schemas.microsoft.com/office/drawing/2014/main" id="{E834A0BD-B8F5-7529-CF9D-F88B163F543F}"/>
              </a:ext>
            </a:extLst>
          </p:cNvPr>
          <p:cNvPicPr>
            <a:picLocks noChangeAspect="1"/>
          </p:cNvPicPr>
          <p:nvPr/>
        </p:nvPicPr>
        <p:blipFill>
          <a:blip r:embed="rId3"/>
          <a:stretch>
            <a:fillRect/>
          </a:stretch>
        </p:blipFill>
        <p:spPr>
          <a:xfrm>
            <a:off x="934064" y="2178021"/>
            <a:ext cx="10323871" cy="3357229"/>
          </a:xfrm>
          <a:prstGeom prst="rect">
            <a:avLst/>
          </a:prstGeom>
        </p:spPr>
      </p:pic>
    </p:spTree>
    <p:extLst>
      <p:ext uri="{BB962C8B-B14F-4D97-AF65-F5344CB8AC3E}">
        <p14:creationId xmlns:p14="http://schemas.microsoft.com/office/powerpoint/2010/main" val="419380388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System-User Prompt Design</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Now we changed the input prompt to have system-user instruction.</a:t>
            </a:r>
          </a:p>
          <a:p>
            <a:endParaRPr lang="en-US" sz="1800" dirty="0"/>
          </a:p>
          <a:p>
            <a:endParaRPr lang="en-US" sz="1800" dirty="0"/>
          </a:p>
          <a:p>
            <a:endParaRPr lang="en-US" sz="1800" dirty="0"/>
          </a:p>
          <a:p>
            <a:endParaRPr lang="en-US" sz="1800" dirty="0"/>
          </a:p>
          <a:p>
            <a:endParaRPr lang="en-US" sz="1800" dirty="0"/>
          </a:p>
          <a:p>
            <a:r>
              <a:rPr lang="en-US" sz="1800" dirty="0"/>
              <a:t>In a way that System prompt being in English language and the user prompt being in Persian language.</a:t>
            </a:r>
          </a:p>
          <a:p>
            <a:pPr lvl="1"/>
            <a:r>
              <a:rPr lang="en-US" sz="1400" dirty="0"/>
              <a:t>This is due to the reason that the model can understand instructions better in English language and have a better reasoning in that situation.</a:t>
            </a:r>
          </a:p>
        </p:txBody>
      </p:sp>
      <p:pic>
        <p:nvPicPr>
          <p:cNvPr id="6" name="Picture 5">
            <a:extLst>
              <a:ext uri="{FF2B5EF4-FFF2-40B4-BE49-F238E27FC236}">
                <a16:creationId xmlns:a16="http://schemas.microsoft.com/office/drawing/2014/main" id="{A8049A73-01B7-E850-3721-97C30BC6E0AA}"/>
              </a:ext>
            </a:extLst>
          </p:cNvPr>
          <p:cNvPicPr>
            <a:picLocks noChangeAspect="1"/>
          </p:cNvPicPr>
          <p:nvPr/>
        </p:nvPicPr>
        <p:blipFill>
          <a:blip r:embed="rId3"/>
          <a:stretch>
            <a:fillRect/>
          </a:stretch>
        </p:blipFill>
        <p:spPr>
          <a:xfrm>
            <a:off x="1616423" y="2633419"/>
            <a:ext cx="8959154" cy="920381"/>
          </a:xfrm>
          <a:prstGeom prst="rect">
            <a:avLst/>
          </a:prstGeom>
        </p:spPr>
      </p:pic>
    </p:spTree>
    <p:extLst>
      <p:ext uri="{BB962C8B-B14F-4D97-AF65-F5344CB8AC3E}">
        <p14:creationId xmlns:p14="http://schemas.microsoft.com/office/powerpoint/2010/main" val="414574675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System-User Prompt Design</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a:xfrm>
            <a:off x="838200" y="1825625"/>
            <a:ext cx="10515600" cy="4667250"/>
          </a:xfrm>
        </p:spPr>
        <p:txBody>
          <a:bodyPr>
            <a:normAutofit fontScale="92500" lnSpcReduction="10000"/>
          </a:bodyPr>
          <a:lstStyle/>
          <a:p>
            <a:r>
              <a:rPr lang="en-US" sz="1800" dirty="0"/>
              <a:t>This the result form Gemma2 9b it for changed prompt:</a:t>
            </a:r>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pPr marL="0" indent="0">
              <a:buNone/>
            </a:pPr>
            <a:endParaRPr lang="en-US" sz="1800" dirty="0"/>
          </a:p>
          <a:p>
            <a:endParaRPr lang="en-US" sz="1800" dirty="0"/>
          </a:p>
          <a:p>
            <a:endParaRPr lang="en-US" sz="1800" dirty="0"/>
          </a:p>
          <a:p>
            <a:r>
              <a:rPr lang="en-US" sz="1800" dirty="0"/>
              <a:t>Not only the reference time was 2x faster, but also the results became more natural and enhanced.</a:t>
            </a:r>
          </a:p>
        </p:txBody>
      </p:sp>
      <p:pic>
        <p:nvPicPr>
          <p:cNvPr id="8" name="Picture 7">
            <a:extLst>
              <a:ext uri="{FF2B5EF4-FFF2-40B4-BE49-F238E27FC236}">
                <a16:creationId xmlns:a16="http://schemas.microsoft.com/office/drawing/2014/main" id="{0A80AAC9-56F0-645B-610F-2916F64CB78C}"/>
              </a:ext>
            </a:extLst>
          </p:cNvPr>
          <p:cNvPicPr>
            <a:picLocks noChangeAspect="1"/>
          </p:cNvPicPr>
          <p:nvPr/>
        </p:nvPicPr>
        <p:blipFill>
          <a:blip r:embed="rId3"/>
          <a:stretch>
            <a:fillRect/>
          </a:stretch>
        </p:blipFill>
        <p:spPr>
          <a:xfrm>
            <a:off x="1333254" y="2373684"/>
            <a:ext cx="9173497" cy="3532588"/>
          </a:xfrm>
          <a:prstGeom prst="rect">
            <a:avLst/>
          </a:prstGeom>
        </p:spPr>
      </p:pic>
    </p:spTree>
    <p:extLst>
      <p:ext uri="{BB962C8B-B14F-4D97-AF65-F5344CB8AC3E}">
        <p14:creationId xmlns:p14="http://schemas.microsoft.com/office/powerpoint/2010/main" val="420747613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System-User Prompt Design</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As the result of the little experience conducted, it is worthwhile to test the system-user prompt design with system prompt being in English (including the k-shot examples in Farsi) and the user prompt being the same.</a:t>
            </a:r>
          </a:p>
          <a:p>
            <a:r>
              <a:rPr lang="en-US" sz="1800" dirty="0"/>
              <a:t>In that case it is feasible to not repeat the instructions due to the better understanding of the model.</a:t>
            </a:r>
          </a:p>
        </p:txBody>
      </p:sp>
    </p:spTree>
    <p:extLst>
      <p:ext uri="{BB962C8B-B14F-4D97-AF65-F5344CB8AC3E}">
        <p14:creationId xmlns:p14="http://schemas.microsoft.com/office/powerpoint/2010/main" val="73672192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System-User Prompt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Now for this part, we changed the code in  a way that accepts both roles of ‘user’ and ‘system’.</a:t>
            </a:r>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r>
              <a:rPr lang="en-US" sz="1800" dirty="0"/>
              <a:t>It should be mentioned that gemma2 doesn’t support any other role than ‘user’.</a:t>
            </a:r>
          </a:p>
        </p:txBody>
      </p:sp>
      <p:pic>
        <p:nvPicPr>
          <p:cNvPr id="5" name="Picture 4">
            <a:extLst>
              <a:ext uri="{FF2B5EF4-FFF2-40B4-BE49-F238E27FC236}">
                <a16:creationId xmlns:a16="http://schemas.microsoft.com/office/drawing/2014/main" id="{DD144E5C-C559-74C2-7F01-FB156F495AF7}"/>
              </a:ext>
            </a:extLst>
          </p:cNvPr>
          <p:cNvPicPr>
            <a:picLocks noChangeAspect="1"/>
          </p:cNvPicPr>
          <p:nvPr/>
        </p:nvPicPr>
        <p:blipFill>
          <a:blip r:embed="rId3"/>
          <a:stretch>
            <a:fillRect/>
          </a:stretch>
        </p:blipFill>
        <p:spPr>
          <a:xfrm>
            <a:off x="3040931" y="2479174"/>
            <a:ext cx="6110137" cy="2090310"/>
          </a:xfrm>
          <a:prstGeom prst="rect">
            <a:avLst/>
          </a:prstGeom>
        </p:spPr>
      </p:pic>
    </p:spTree>
    <p:extLst>
      <p:ext uri="{BB962C8B-B14F-4D97-AF65-F5344CB8AC3E}">
        <p14:creationId xmlns:p14="http://schemas.microsoft.com/office/powerpoint/2010/main" val="284451937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System-User Prompt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Moreover, we changed the system prompt to English and maintained the input and samples in Persian.</a:t>
            </a:r>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p:txBody>
      </p:sp>
      <p:pic>
        <p:nvPicPr>
          <p:cNvPr id="6" name="Picture 5">
            <a:extLst>
              <a:ext uri="{FF2B5EF4-FFF2-40B4-BE49-F238E27FC236}">
                <a16:creationId xmlns:a16="http://schemas.microsoft.com/office/drawing/2014/main" id="{FDD82058-4F6F-FFE3-B171-1D06335A1947}"/>
              </a:ext>
            </a:extLst>
          </p:cNvPr>
          <p:cNvPicPr>
            <a:picLocks noChangeAspect="1"/>
          </p:cNvPicPr>
          <p:nvPr/>
        </p:nvPicPr>
        <p:blipFill>
          <a:blip r:embed="rId3"/>
          <a:stretch>
            <a:fillRect/>
          </a:stretch>
        </p:blipFill>
        <p:spPr>
          <a:xfrm>
            <a:off x="2061633" y="2256285"/>
            <a:ext cx="8068733" cy="4236590"/>
          </a:xfrm>
          <a:prstGeom prst="rect">
            <a:avLst/>
          </a:prstGeom>
        </p:spPr>
      </p:pic>
    </p:spTree>
    <p:extLst>
      <p:ext uri="{BB962C8B-B14F-4D97-AF65-F5344CB8AC3E}">
        <p14:creationId xmlns:p14="http://schemas.microsoft.com/office/powerpoint/2010/main" val="4275123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The result shown here is with k=1 shot prompts.</a:t>
            </a:r>
          </a:p>
          <a:p>
            <a:r>
              <a:rPr lang="en-US" sz="1800" dirty="0"/>
              <a:t>The model generates ’47’ labels sporadically.</a:t>
            </a:r>
          </a:p>
          <a:p>
            <a:r>
              <a:rPr lang="en-US" sz="1800" dirty="0"/>
              <a:t>This means that one example provided in the prompt </a:t>
            </a:r>
            <a:br>
              <a:rPr lang="en-US" sz="1800" dirty="0"/>
            </a:br>
            <a:r>
              <a:rPr lang="en-US" sz="1800" dirty="0"/>
              <a:t>was not enough to give the model enough information</a:t>
            </a:r>
            <a:br>
              <a:rPr lang="en-US" sz="1800" dirty="0"/>
            </a:br>
            <a:r>
              <a:rPr lang="en-US" sz="1800" dirty="0"/>
              <a:t>to predict more labels as ’47’.</a:t>
            </a:r>
          </a:p>
          <a:p>
            <a:r>
              <a:rPr lang="en-US" sz="1800" dirty="0"/>
              <a:t>But it shows that even providing one example can change</a:t>
            </a:r>
            <a:br>
              <a:rPr lang="en-US" sz="1800" dirty="0"/>
            </a:br>
            <a:r>
              <a:rPr lang="en-US" sz="1800" dirty="0"/>
              <a:t>the output!</a:t>
            </a:r>
          </a:p>
        </p:txBody>
      </p:sp>
      <p:pic>
        <p:nvPicPr>
          <p:cNvPr id="6" name="Picture 5">
            <a:extLst>
              <a:ext uri="{FF2B5EF4-FFF2-40B4-BE49-F238E27FC236}">
                <a16:creationId xmlns:a16="http://schemas.microsoft.com/office/drawing/2014/main" id="{F02234D3-E324-0607-FBA1-6CD6D31EDCD9}"/>
              </a:ext>
            </a:extLst>
          </p:cNvPr>
          <p:cNvPicPr>
            <a:picLocks noChangeAspect="1"/>
          </p:cNvPicPr>
          <p:nvPr/>
        </p:nvPicPr>
        <p:blipFill>
          <a:blip r:embed="rId3"/>
          <a:stretch>
            <a:fillRect/>
          </a:stretch>
        </p:blipFill>
        <p:spPr>
          <a:xfrm>
            <a:off x="6822284" y="1211123"/>
            <a:ext cx="5005539" cy="4435753"/>
          </a:xfrm>
          <a:prstGeom prst="rect">
            <a:avLst/>
          </a:prstGeom>
        </p:spPr>
      </p:pic>
    </p:spTree>
    <p:extLst>
      <p:ext uri="{BB962C8B-B14F-4D97-AF65-F5344CB8AC3E}">
        <p14:creationId xmlns:p14="http://schemas.microsoft.com/office/powerpoint/2010/main" val="83967983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System-User Prompt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The shown figure illustrates the result for the first 400 samples with k=20 shot learning and in only title mode. </a:t>
            </a:r>
            <a:endParaRPr lang="fa-IR" sz="1800" dirty="0"/>
          </a:p>
          <a:p>
            <a:endParaRPr lang="fa-IR" sz="1800" dirty="0"/>
          </a:p>
          <a:p>
            <a:endParaRPr lang="fa-IR" sz="1800" dirty="0"/>
          </a:p>
          <a:p>
            <a:endParaRPr lang="fa-IR" sz="1800" dirty="0"/>
          </a:p>
          <a:p>
            <a:endParaRPr lang="fa-IR" sz="1800" dirty="0"/>
          </a:p>
          <a:p>
            <a:endParaRPr lang="fa-IR" sz="1800" dirty="0"/>
          </a:p>
          <a:p>
            <a:endParaRPr lang="fa-IR" sz="1800" dirty="0"/>
          </a:p>
          <a:p>
            <a:endParaRPr lang="fa-IR" sz="1800" dirty="0"/>
          </a:p>
          <a:p>
            <a:endParaRPr lang="fa-IR" sz="1800" dirty="0"/>
          </a:p>
          <a:p>
            <a:endParaRPr lang="fa-IR" sz="1800" dirty="0"/>
          </a:p>
          <a:p>
            <a:r>
              <a:rPr lang="en-US" sz="1800" dirty="0"/>
              <a:t>Here the ‘important’ and ‘not important’ labels are used.</a:t>
            </a:r>
          </a:p>
          <a:p>
            <a:endParaRPr lang="fa-IR" sz="1800" dirty="0"/>
          </a:p>
          <a:p>
            <a:endParaRPr lang="fa-IR" sz="1800" dirty="0"/>
          </a:p>
          <a:p>
            <a:endParaRPr lang="fa-IR" sz="1800" dirty="0"/>
          </a:p>
          <a:p>
            <a:endParaRPr lang="fa-IR" sz="1800" dirty="0"/>
          </a:p>
          <a:p>
            <a:endParaRPr lang="fa-IR" sz="1800" dirty="0"/>
          </a:p>
          <a:p>
            <a:endParaRPr lang="fa-IR" sz="1800" dirty="0"/>
          </a:p>
          <a:p>
            <a:pPr marL="0" indent="0">
              <a:buNone/>
            </a:pPr>
            <a:endParaRPr lang="fa-IR" sz="1800" dirty="0"/>
          </a:p>
          <a:p>
            <a:pPr marL="0" indent="0">
              <a:buNone/>
            </a:pPr>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p:txBody>
      </p:sp>
      <p:pic>
        <p:nvPicPr>
          <p:cNvPr id="5" name="Picture 4">
            <a:extLst>
              <a:ext uri="{FF2B5EF4-FFF2-40B4-BE49-F238E27FC236}">
                <a16:creationId xmlns:a16="http://schemas.microsoft.com/office/drawing/2014/main" id="{0A491E78-F363-BFC6-9806-107BA14804DC}"/>
              </a:ext>
            </a:extLst>
          </p:cNvPr>
          <p:cNvPicPr>
            <a:picLocks noChangeAspect="1"/>
          </p:cNvPicPr>
          <p:nvPr/>
        </p:nvPicPr>
        <p:blipFill>
          <a:blip r:embed="rId3"/>
          <a:stretch>
            <a:fillRect/>
          </a:stretch>
        </p:blipFill>
        <p:spPr>
          <a:xfrm>
            <a:off x="3561996" y="2586634"/>
            <a:ext cx="5068007" cy="2829320"/>
          </a:xfrm>
          <a:prstGeom prst="rect">
            <a:avLst/>
          </a:prstGeom>
        </p:spPr>
      </p:pic>
    </p:spTree>
    <p:extLst>
      <p:ext uri="{BB962C8B-B14F-4D97-AF65-F5344CB8AC3E}">
        <p14:creationId xmlns:p14="http://schemas.microsoft.com/office/powerpoint/2010/main" val="308459175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System-User Prompt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In conclusion, it seems that both ‘system-user’ prompt design and using English system prompt result in better performance.</a:t>
            </a:r>
          </a:p>
          <a:p>
            <a:pPr lvl="1"/>
            <a:r>
              <a:rPr lang="en-US" sz="1400" dirty="0"/>
              <a:t>It is highly possible that the model has better reasoning power in English rather than Persian.</a:t>
            </a:r>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fa-IR" sz="1800" dirty="0"/>
          </a:p>
          <a:p>
            <a:endParaRPr lang="fa-IR" sz="1800" dirty="0"/>
          </a:p>
          <a:p>
            <a:endParaRPr lang="fa-IR" sz="1800" dirty="0"/>
          </a:p>
          <a:p>
            <a:endParaRPr lang="fa-IR" sz="1800" dirty="0"/>
          </a:p>
          <a:p>
            <a:endParaRPr lang="fa-IR" sz="1800" dirty="0"/>
          </a:p>
          <a:p>
            <a:endParaRPr lang="fa-IR" sz="1800" dirty="0"/>
          </a:p>
          <a:p>
            <a:endParaRPr lang="fa-IR" sz="1800" dirty="0"/>
          </a:p>
          <a:p>
            <a:endParaRPr lang="fa-IR" sz="1800" dirty="0"/>
          </a:p>
          <a:p>
            <a:endParaRPr lang="fa-IR" sz="1800" dirty="0"/>
          </a:p>
          <a:p>
            <a:endParaRPr lang="fa-IR" sz="1800" dirty="0"/>
          </a:p>
          <a:p>
            <a:endParaRPr lang="fa-IR" sz="1800" dirty="0"/>
          </a:p>
          <a:p>
            <a:endParaRPr lang="fa-IR" sz="1800" dirty="0"/>
          </a:p>
          <a:p>
            <a:endParaRPr lang="fa-IR" sz="1800" dirty="0"/>
          </a:p>
          <a:p>
            <a:endParaRPr lang="fa-IR" sz="1800" dirty="0"/>
          </a:p>
          <a:p>
            <a:endParaRPr lang="fa-IR" sz="1800" dirty="0"/>
          </a:p>
          <a:p>
            <a:pPr marL="0" indent="0">
              <a:buNone/>
            </a:pPr>
            <a:endParaRPr lang="fa-IR" sz="1800" dirty="0"/>
          </a:p>
          <a:p>
            <a:pPr marL="0" indent="0">
              <a:buNone/>
            </a:pPr>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p:txBody>
      </p:sp>
    </p:spTree>
    <p:extLst>
      <p:ext uri="{BB962C8B-B14F-4D97-AF65-F5344CB8AC3E}">
        <p14:creationId xmlns:p14="http://schemas.microsoft.com/office/powerpoint/2010/main" val="90409504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System-User Prompt Results</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In further step, we changed the labels to ‘0’ and ‘1’s and here is the results.</a:t>
            </a:r>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r>
              <a:rPr lang="en-US" sz="1800" dirty="0"/>
              <a:t>As we can see there are fewer ‘1’ label predicted hence the overall f1-score saw a increase.</a:t>
            </a:r>
            <a:endParaRPr lang="fa-IR" sz="1800" dirty="0"/>
          </a:p>
          <a:p>
            <a:endParaRPr lang="fa-IR" sz="1800" dirty="0"/>
          </a:p>
          <a:p>
            <a:endParaRPr lang="fa-IR" sz="1800" dirty="0"/>
          </a:p>
          <a:p>
            <a:endParaRPr lang="fa-IR" sz="1800" dirty="0"/>
          </a:p>
          <a:p>
            <a:endParaRPr lang="fa-IR" sz="1800" dirty="0"/>
          </a:p>
          <a:p>
            <a:endParaRPr lang="fa-IR" sz="1800" dirty="0"/>
          </a:p>
          <a:p>
            <a:endParaRPr lang="fa-IR" sz="1800" dirty="0"/>
          </a:p>
          <a:p>
            <a:endParaRPr lang="fa-IR" sz="1800" dirty="0"/>
          </a:p>
          <a:p>
            <a:endParaRPr lang="fa-IR" sz="1800" dirty="0"/>
          </a:p>
          <a:p>
            <a:endParaRPr lang="fa-IR" sz="1800" dirty="0"/>
          </a:p>
          <a:p>
            <a:endParaRPr lang="fa-IR" sz="1800" dirty="0"/>
          </a:p>
          <a:p>
            <a:endParaRPr lang="fa-IR" sz="1800" dirty="0"/>
          </a:p>
          <a:p>
            <a:endParaRPr lang="fa-IR" sz="1800" dirty="0"/>
          </a:p>
          <a:p>
            <a:endParaRPr lang="fa-IR" sz="1800" dirty="0"/>
          </a:p>
          <a:p>
            <a:endParaRPr lang="fa-IR" sz="1800" dirty="0"/>
          </a:p>
          <a:p>
            <a:endParaRPr lang="fa-IR" sz="1800" dirty="0"/>
          </a:p>
          <a:p>
            <a:pPr marL="0" indent="0">
              <a:buNone/>
            </a:pPr>
            <a:endParaRPr lang="fa-IR" sz="1800" dirty="0"/>
          </a:p>
          <a:p>
            <a:pPr marL="0" indent="0">
              <a:buNone/>
            </a:pPr>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p:txBody>
      </p:sp>
    </p:spTree>
    <p:extLst>
      <p:ext uri="{BB962C8B-B14F-4D97-AF65-F5344CB8AC3E}">
        <p14:creationId xmlns:p14="http://schemas.microsoft.com/office/powerpoint/2010/main" val="33889344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The result shown here is with k=50 shot prompts.</a:t>
            </a:r>
          </a:p>
          <a:p>
            <a:r>
              <a:rPr lang="en-US" sz="1800" dirty="0"/>
              <a:t>The model generates more ’47’ labels.</a:t>
            </a:r>
          </a:p>
          <a:p>
            <a:r>
              <a:rPr lang="en-US" sz="1800" dirty="0"/>
              <a:t>The results shows that the information and details about the</a:t>
            </a:r>
            <a:br>
              <a:rPr lang="en-US" sz="1800" dirty="0"/>
            </a:br>
            <a:r>
              <a:rPr lang="en-US" sz="1800" dirty="0"/>
              <a:t>‘not important’ news is a necessity to override LLM</a:t>
            </a:r>
            <a:br>
              <a:rPr lang="en-US" sz="1800" dirty="0"/>
            </a:br>
            <a:r>
              <a:rPr lang="en-US" sz="1800" dirty="0"/>
              <a:t>predefined knowledge.</a:t>
            </a:r>
            <a:br>
              <a:rPr lang="en-US" sz="1800" dirty="0"/>
            </a:br>
            <a:endParaRPr lang="en-US" sz="1800" dirty="0"/>
          </a:p>
        </p:txBody>
      </p:sp>
      <p:pic>
        <p:nvPicPr>
          <p:cNvPr id="5" name="Picture 4">
            <a:extLst>
              <a:ext uri="{FF2B5EF4-FFF2-40B4-BE49-F238E27FC236}">
                <a16:creationId xmlns:a16="http://schemas.microsoft.com/office/drawing/2014/main" id="{5C64B33A-960F-FED8-F265-5F39946FECF4}"/>
              </a:ext>
            </a:extLst>
          </p:cNvPr>
          <p:cNvPicPr>
            <a:picLocks noChangeAspect="1"/>
          </p:cNvPicPr>
          <p:nvPr/>
        </p:nvPicPr>
        <p:blipFill>
          <a:blip r:embed="rId3"/>
          <a:stretch>
            <a:fillRect/>
          </a:stretch>
        </p:blipFill>
        <p:spPr>
          <a:xfrm>
            <a:off x="6958814" y="1741725"/>
            <a:ext cx="5049772" cy="3374550"/>
          </a:xfrm>
          <a:prstGeom prst="rect">
            <a:avLst/>
          </a:prstGeom>
        </p:spPr>
      </p:pic>
    </p:spTree>
    <p:extLst>
      <p:ext uri="{BB962C8B-B14F-4D97-AF65-F5344CB8AC3E}">
        <p14:creationId xmlns:p14="http://schemas.microsoft.com/office/powerpoint/2010/main" val="28641291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Symbol tuning</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The challenge to make predictions more accurate is to include clear definition and details for both ‘important’ and ‘not important’ news.</a:t>
            </a:r>
          </a:p>
          <a:p>
            <a:r>
              <a:rPr lang="en-US" sz="1800" dirty="0"/>
              <a:t>This causes the language model to rely more on the information given in the prompt (or, as we know, in-context learning) rather than on its prior knowledge.</a:t>
            </a:r>
          </a:p>
        </p:txBody>
      </p:sp>
    </p:spTree>
    <p:extLst>
      <p:ext uri="{BB962C8B-B14F-4D97-AF65-F5344CB8AC3E}">
        <p14:creationId xmlns:p14="http://schemas.microsoft.com/office/powerpoint/2010/main" val="19049552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752</TotalTime>
  <Words>3346</Words>
  <Application>Microsoft Office PowerPoint</Application>
  <PresentationFormat>Widescreen</PresentationFormat>
  <Paragraphs>1113</Paragraphs>
  <Slides>72</Slides>
  <Notes>71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72</vt:i4>
      </vt:variant>
    </vt:vector>
  </HeadingPairs>
  <TitlesOfParts>
    <vt:vector size="77" baseType="lpstr">
      <vt:lpstr>Aptos</vt:lpstr>
      <vt:lpstr>Aptos Display</vt:lpstr>
      <vt:lpstr>Arial</vt:lpstr>
      <vt:lpstr>Times New Roman</vt:lpstr>
      <vt:lpstr>Office Theme</vt:lpstr>
      <vt:lpstr>Symbol Tuning Benchmark</vt:lpstr>
      <vt:lpstr>Symbol tuning</vt:lpstr>
      <vt:lpstr>Symbol tuning</vt:lpstr>
      <vt:lpstr>Symbol tuning</vt:lpstr>
      <vt:lpstr>Symbol tuning</vt:lpstr>
      <vt:lpstr>Symbol tuning</vt:lpstr>
      <vt:lpstr>Symbol tuning</vt:lpstr>
      <vt:lpstr>Symbol tuning</vt:lpstr>
      <vt:lpstr>Symbol tuning</vt:lpstr>
      <vt:lpstr>Symbol tuning results</vt:lpstr>
      <vt:lpstr>Symbol tuning results</vt:lpstr>
      <vt:lpstr>Symbol tuning results</vt:lpstr>
      <vt:lpstr>Symbol tuning results</vt:lpstr>
      <vt:lpstr>Symbol tuning results</vt:lpstr>
      <vt:lpstr>Symbol tuning results</vt:lpstr>
      <vt:lpstr>Symbol tuning feasible improvements</vt:lpstr>
      <vt:lpstr>Symbol tuning results</vt:lpstr>
      <vt:lpstr>Symbol tuning results</vt:lpstr>
      <vt:lpstr>Symbol tuning results</vt:lpstr>
      <vt:lpstr>Symbol tuning results</vt:lpstr>
      <vt:lpstr>Symbol tuning results</vt:lpstr>
      <vt:lpstr>Symbol tuning results</vt:lpstr>
      <vt:lpstr>Symbol tuning results</vt:lpstr>
      <vt:lpstr>Symbol tuning results</vt:lpstr>
      <vt:lpstr>Symbol tuning results</vt:lpstr>
      <vt:lpstr>Symbol tuning results</vt:lpstr>
      <vt:lpstr>Symbol tuning results</vt:lpstr>
      <vt:lpstr>Symbol tuning results</vt:lpstr>
      <vt:lpstr>Symbol tuning results</vt:lpstr>
      <vt:lpstr>Symbol tuning results</vt:lpstr>
      <vt:lpstr>Symbol tuning results</vt:lpstr>
      <vt:lpstr>Symbol tuning results</vt:lpstr>
      <vt:lpstr>Symbol tuning results</vt:lpstr>
      <vt:lpstr>Symbol tuning results</vt:lpstr>
      <vt:lpstr>Symbol tuning prompt</vt:lpstr>
      <vt:lpstr>Symbol tuning results</vt:lpstr>
      <vt:lpstr>Symbol tuning results</vt:lpstr>
      <vt:lpstr>Symbol tuning results</vt:lpstr>
      <vt:lpstr>Symbol tuning results</vt:lpstr>
      <vt:lpstr>Symbol tuning results</vt:lpstr>
      <vt:lpstr>Symbol tuning results</vt:lpstr>
      <vt:lpstr>Symbol tuning results</vt:lpstr>
      <vt:lpstr>Symbol tuning results</vt:lpstr>
      <vt:lpstr>Symbol tuning results</vt:lpstr>
      <vt:lpstr>Symbol tuning</vt:lpstr>
      <vt:lpstr>Symbol Tuning Gemma-7b-it</vt:lpstr>
      <vt:lpstr>Symbol Tuning Gemma-7b-it Results</vt:lpstr>
      <vt:lpstr>Symbol Tuning Gemma-7b-it Results</vt:lpstr>
      <vt:lpstr>Symbol Tuning Gemma-7b-it Results</vt:lpstr>
      <vt:lpstr>Symbol Tuning Gemma-7b-it</vt:lpstr>
      <vt:lpstr>Symbol Tuning Gemma-7b-it</vt:lpstr>
      <vt:lpstr>Symbol Tuning Gemma-7b-it</vt:lpstr>
      <vt:lpstr>Symbol Tuning Gemma-7b-it</vt:lpstr>
      <vt:lpstr>Symbol Tuning Gemma-7b-it</vt:lpstr>
      <vt:lpstr>Symbol Tuning Gemma-7b-it Prompt</vt:lpstr>
      <vt:lpstr>Symbol Tuning Gemma-7b-it Prompt</vt:lpstr>
      <vt:lpstr>Symbol Tuning Gemma-7b-it Prompt</vt:lpstr>
      <vt:lpstr>Symbol Tuning Gemma-7b-it Prompt</vt:lpstr>
      <vt:lpstr>Symbol Tuning Gemma-7b-it</vt:lpstr>
      <vt:lpstr>Symbol Tuning Gemma-7b-it</vt:lpstr>
      <vt:lpstr>Symbol Tuning Gemma-7b-it</vt:lpstr>
      <vt:lpstr>System-User Prompt Design</vt:lpstr>
      <vt:lpstr>System-User Prompt Design</vt:lpstr>
      <vt:lpstr>System-User Prompt Design</vt:lpstr>
      <vt:lpstr>System-User Prompt Design</vt:lpstr>
      <vt:lpstr>System-User Prompt Design</vt:lpstr>
      <vt:lpstr>System-User Prompt Design</vt:lpstr>
      <vt:lpstr>System-User Prompt Results</vt:lpstr>
      <vt:lpstr>System-User Prompt Results</vt:lpstr>
      <vt:lpstr>System-User Prompt Results</vt:lpstr>
      <vt:lpstr>System-User Prompt Results</vt:lpstr>
      <vt:lpstr>System-User Prompt Results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Shayan Salehi</dc:creator>
  <cp:lastModifiedBy>Shayan Salehi</cp:lastModifiedBy>
  <cp:revision>136</cp:revision>
  <dcterms:created xsi:type="dcterms:W3CDTF">2024-07-06T06:55:27Z</dcterms:created>
  <dcterms:modified xsi:type="dcterms:W3CDTF">2024-08-24T13:13:42Z</dcterms:modified>
</cp:coreProperties>
</file>